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sldIdLst>
    <p:sldId id="258" r:id="rId2"/>
    <p:sldId id="326" r:id="rId3"/>
    <p:sldId id="327" r:id="rId4"/>
    <p:sldId id="313" r:id="rId5"/>
    <p:sldId id="259" r:id="rId6"/>
    <p:sldId id="328" r:id="rId7"/>
    <p:sldId id="329" r:id="rId8"/>
    <p:sldId id="262" r:id="rId9"/>
    <p:sldId id="263" r:id="rId10"/>
    <p:sldId id="264" r:id="rId11"/>
    <p:sldId id="314" r:id="rId12"/>
    <p:sldId id="330" r:id="rId13"/>
    <p:sldId id="269" r:id="rId14"/>
    <p:sldId id="270" r:id="rId15"/>
    <p:sldId id="271" r:id="rId16"/>
    <p:sldId id="316" r:id="rId17"/>
    <p:sldId id="317" r:id="rId18"/>
    <p:sldId id="320" r:id="rId19"/>
    <p:sldId id="272" r:id="rId20"/>
    <p:sldId id="318" r:id="rId21"/>
    <p:sldId id="331" r:id="rId22"/>
    <p:sldId id="273" r:id="rId23"/>
    <p:sldId id="319" r:id="rId24"/>
    <p:sldId id="278" r:id="rId25"/>
    <p:sldId id="279" r:id="rId26"/>
    <p:sldId id="280" r:id="rId27"/>
    <p:sldId id="321" r:id="rId28"/>
    <p:sldId id="286" r:id="rId29"/>
    <p:sldId id="287" r:id="rId30"/>
    <p:sldId id="288" r:id="rId31"/>
    <p:sldId id="322" r:id="rId32"/>
    <p:sldId id="289" r:id="rId33"/>
    <p:sldId id="290" r:id="rId34"/>
    <p:sldId id="291" r:id="rId35"/>
    <p:sldId id="323" r:id="rId36"/>
    <p:sldId id="324" r:id="rId37"/>
    <p:sldId id="292" r:id="rId38"/>
    <p:sldId id="296" r:id="rId39"/>
    <p:sldId id="297" r:id="rId40"/>
    <p:sldId id="298" r:id="rId41"/>
    <p:sldId id="299" r:id="rId42"/>
    <p:sldId id="300" r:id="rId43"/>
    <p:sldId id="303" r:id="rId44"/>
    <p:sldId id="306" r:id="rId45"/>
    <p:sldId id="332" r:id="rId46"/>
    <p:sldId id="325"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2531" autoAdjust="0"/>
  </p:normalViewPr>
  <p:slideViewPr>
    <p:cSldViewPr>
      <p:cViewPr varScale="1">
        <p:scale>
          <a:sx n="58" d="100"/>
          <a:sy n="58" d="100"/>
        </p:scale>
        <p:origin x="-5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52BD53-8D95-4694-8146-2ECE174A6ABE}" type="datetimeFigureOut">
              <a:rPr lang="en-US" smtClean="0"/>
              <a:pPr/>
              <a:t>4/5/2012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E2F4F-BA75-48A7-8171-BC0E7E84D5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A191F61-B2DF-4B5A-A29A-04F439936189}" type="slidenum">
              <a:rPr lang="en-US"/>
              <a:pPr/>
              <a:t>3</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6E6A69C4-2F9F-46F3-8A48-F7D9D7AEE161}" type="slidenum">
              <a:rPr lang="en-US"/>
              <a:pPr/>
              <a:t>36</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9D5EE372-BCB4-4C67-998A-9BB526D5751E}" type="slidenum">
              <a:rPr lang="en-US"/>
              <a:pPr/>
              <a:t>6</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05F30B84-7B6C-4E76-B208-B32A955440B4}" type="slidenum">
              <a:rPr lang="en-US"/>
              <a:pPr/>
              <a:t>7</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9AC4B043-6CDB-4CEF-A7F6-C9EE6E094938}" type="slidenum">
              <a:rPr lang="en-US"/>
              <a:pPr/>
              <a:t>12</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E14E20E-87BE-432A-B323-085586821399}" type="slidenum">
              <a:rPr lang="en-US"/>
              <a:pPr/>
              <a:t>16</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0791E5EF-701B-4596-84A3-09921E72215E}" type="slidenum">
              <a:rPr lang="en-US"/>
              <a:pPr/>
              <a:t>17</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2899E023-740C-4E41-9872-55F1AAB65B19}" type="slidenum">
              <a:rPr lang="en-US"/>
              <a:pPr/>
              <a:t>18</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E427F478-2805-40ED-AE1C-63309843CD3F}" type="slidenum">
              <a:rPr lang="en-US"/>
              <a:pPr/>
              <a:t>27</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A78CDC62-DFEF-49F2-8205-AE3EB0D3C134}" type="slidenum">
              <a:rPr lang="en-US"/>
              <a:pPr/>
              <a:t>35</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213" y="0"/>
            <a:ext cx="2160587"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 y="0"/>
            <a:ext cx="6329363"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450" y="0"/>
            <a:ext cx="2101850" cy="3206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1600">
          <a:solidFill>
            <a:schemeClr val="tx2"/>
          </a:solidFill>
          <a:latin typeface="+mj-lt"/>
          <a:ea typeface="+mj-ea"/>
          <a:cs typeface="+mj-cs"/>
        </a:defRPr>
      </a:lvl1pPr>
      <a:lvl2pPr algn="l" rtl="0" fontAlgn="base">
        <a:spcBef>
          <a:spcPct val="0"/>
        </a:spcBef>
        <a:spcAft>
          <a:spcPct val="0"/>
        </a:spcAft>
        <a:defRPr sz="1600">
          <a:solidFill>
            <a:schemeClr val="tx2"/>
          </a:solidFill>
          <a:latin typeface="Arial" charset="0"/>
          <a:ea typeface="ＭＳ Ｐゴシック" pitchFamily="48" charset="-128"/>
        </a:defRPr>
      </a:lvl2pPr>
      <a:lvl3pPr algn="l" rtl="0" fontAlgn="base">
        <a:spcBef>
          <a:spcPct val="0"/>
        </a:spcBef>
        <a:spcAft>
          <a:spcPct val="0"/>
        </a:spcAft>
        <a:defRPr sz="1600">
          <a:solidFill>
            <a:schemeClr val="tx2"/>
          </a:solidFill>
          <a:latin typeface="Arial" charset="0"/>
          <a:ea typeface="ＭＳ Ｐゴシック" pitchFamily="48" charset="-128"/>
        </a:defRPr>
      </a:lvl3pPr>
      <a:lvl4pPr algn="l" rtl="0" fontAlgn="base">
        <a:spcBef>
          <a:spcPct val="0"/>
        </a:spcBef>
        <a:spcAft>
          <a:spcPct val="0"/>
        </a:spcAft>
        <a:defRPr sz="1600">
          <a:solidFill>
            <a:schemeClr val="tx2"/>
          </a:solidFill>
          <a:latin typeface="Arial" charset="0"/>
          <a:ea typeface="ＭＳ Ｐゴシック" pitchFamily="48" charset="-128"/>
        </a:defRPr>
      </a:lvl4pPr>
      <a:lvl5pPr algn="l" rtl="0" fontAlgn="base">
        <a:spcBef>
          <a:spcPct val="0"/>
        </a:spcBef>
        <a:spcAft>
          <a:spcPct val="0"/>
        </a:spcAft>
        <a:defRPr sz="1600">
          <a:solidFill>
            <a:schemeClr val="tx2"/>
          </a:solidFill>
          <a:latin typeface="Arial" charset="0"/>
          <a:ea typeface="ＭＳ Ｐゴシック" pitchFamily="48" charset="-128"/>
        </a:defRPr>
      </a:lvl5pPr>
      <a:lvl6pPr marL="457200" algn="l" rtl="0" fontAlgn="base">
        <a:spcBef>
          <a:spcPct val="0"/>
        </a:spcBef>
        <a:spcAft>
          <a:spcPct val="0"/>
        </a:spcAft>
        <a:defRPr sz="1600">
          <a:solidFill>
            <a:schemeClr val="tx2"/>
          </a:solidFill>
          <a:latin typeface="Arial" charset="0"/>
          <a:ea typeface="ＭＳ Ｐゴシック" pitchFamily="48" charset="-128"/>
        </a:defRPr>
      </a:lvl6pPr>
      <a:lvl7pPr marL="914400" algn="l" rtl="0" fontAlgn="base">
        <a:spcBef>
          <a:spcPct val="0"/>
        </a:spcBef>
        <a:spcAft>
          <a:spcPct val="0"/>
        </a:spcAft>
        <a:defRPr sz="1600">
          <a:solidFill>
            <a:schemeClr val="tx2"/>
          </a:solidFill>
          <a:latin typeface="Arial" charset="0"/>
          <a:ea typeface="ＭＳ Ｐゴシック" pitchFamily="48" charset="-128"/>
        </a:defRPr>
      </a:lvl7pPr>
      <a:lvl8pPr marL="1371600" algn="l" rtl="0" fontAlgn="base">
        <a:spcBef>
          <a:spcPct val="0"/>
        </a:spcBef>
        <a:spcAft>
          <a:spcPct val="0"/>
        </a:spcAft>
        <a:defRPr sz="1600">
          <a:solidFill>
            <a:schemeClr val="tx2"/>
          </a:solidFill>
          <a:latin typeface="Arial" charset="0"/>
          <a:ea typeface="ＭＳ Ｐゴシック" pitchFamily="48" charset="-128"/>
        </a:defRPr>
      </a:lvl8pPr>
      <a:lvl9pPr marL="1828800" algn="l" rtl="0" fontAlgn="base">
        <a:spcBef>
          <a:spcPct val="0"/>
        </a:spcBef>
        <a:spcAft>
          <a:spcPct val="0"/>
        </a:spcAft>
        <a:defRPr sz="1600">
          <a:solidFill>
            <a:schemeClr val="tx2"/>
          </a:solidFill>
          <a:latin typeface="Arial" charset="0"/>
          <a:ea typeface="ＭＳ Ｐゴシック" pitchFamily="48"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2_Figure01"/>
          <p:cNvPicPr>
            <a:picLocks noChangeAspect="1" noChangeArrowheads="1"/>
          </p:cNvPicPr>
          <p:nvPr/>
        </p:nvPicPr>
        <p:blipFill>
          <a:blip r:embed="rId2" cstate="print"/>
          <a:srcRect/>
          <a:stretch>
            <a:fillRect/>
          </a:stretch>
        </p:blipFill>
        <p:spPr bwMode="auto">
          <a:xfrm>
            <a:off x="304800" y="3581399"/>
            <a:ext cx="8229600" cy="2066187"/>
          </a:xfrm>
          <a:prstGeom prst="rect">
            <a:avLst/>
          </a:prstGeom>
          <a:noFill/>
        </p:spPr>
      </p:pic>
      <p:sp>
        <p:nvSpPr>
          <p:cNvPr id="5" name="TextBox 4"/>
          <p:cNvSpPr txBox="1"/>
          <p:nvPr/>
        </p:nvSpPr>
        <p:spPr>
          <a:xfrm>
            <a:off x="3200400" y="0"/>
            <a:ext cx="2971800"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Transcription</a:t>
            </a:r>
            <a:endParaRPr lang="en-US" sz="3600" b="1" dirty="0">
              <a:solidFill>
                <a:srgbClr val="FF0000"/>
              </a:solidFill>
              <a:latin typeface="Times New Roman" pitchFamily="18" charset="0"/>
              <a:cs typeface="Times New Roman" pitchFamily="18" charset="0"/>
            </a:endParaRPr>
          </a:p>
        </p:txBody>
      </p:sp>
      <p:sp>
        <p:nvSpPr>
          <p:cNvPr id="4" name="TextBox 3"/>
          <p:cNvSpPr txBox="1"/>
          <p:nvPr/>
        </p:nvSpPr>
        <p:spPr>
          <a:xfrm>
            <a:off x="2209800" y="2590800"/>
            <a:ext cx="4648200" cy="457200"/>
          </a:xfrm>
          <a:prstGeom prst="rect">
            <a:avLst/>
          </a:prstGeom>
          <a:noFill/>
        </p:spPr>
        <p:txBody>
          <a:bodyPr wrap="square" rtlCol="0">
            <a:spAutoFit/>
          </a:bodyPr>
          <a:lstStyle/>
          <a:p>
            <a:r>
              <a:rPr lang="en-US" b="1" dirty="0" smtClean="0">
                <a:latin typeface="Times New Roman" pitchFamily="18" charset="0"/>
                <a:cs typeface="Times New Roman" pitchFamily="18" charset="0"/>
              </a:rPr>
              <a:t>Transcription of DNA into RNA</a:t>
            </a:r>
            <a:endParaRPr lang="en-US" b="1" dirty="0">
              <a:latin typeface="Times New Roman" pitchFamily="18" charset="0"/>
              <a:cs typeface="Times New Roman" pitchFamily="18" charset="0"/>
            </a:endParaRPr>
          </a:p>
        </p:txBody>
      </p:sp>
      <p:sp>
        <p:nvSpPr>
          <p:cNvPr id="8" name="Text Box 2054"/>
          <p:cNvSpPr txBox="1">
            <a:spLocks noChangeArrowheads="1"/>
          </p:cNvSpPr>
          <p:nvPr/>
        </p:nvSpPr>
        <p:spPr bwMode="auto">
          <a:xfrm>
            <a:off x="228600" y="762000"/>
            <a:ext cx="8686800" cy="954107"/>
          </a:xfrm>
          <a:prstGeom prst="rect">
            <a:avLst/>
          </a:prstGeom>
          <a:noFill/>
          <a:ln w="9525">
            <a:noFill/>
            <a:miter lim="800000"/>
            <a:headEnd/>
            <a:tailEnd/>
          </a:ln>
          <a:effectLst/>
        </p:spPr>
        <p:txBody>
          <a:bodyPr wrap="square">
            <a:spAutoFit/>
          </a:bodyPr>
          <a:lstStyle/>
          <a:p>
            <a:pPr>
              <a:spcBef>
                <a:spcPct val="50000"/>
              </a:spcBef>
            </a:pPr>
            <a:r>
              <a:rPr lang="en-US" sz="2800" b="1" dirty="0">
                <a:solidFill>
                  <a:schemeClr val="accent2"/>
                </a:solidFill>
                <a:latin typeface="Times New Roman" pitchFamily="18" charset="0"/>
                <a:cs typeface="Times New Roman" pitchFamily="18" charset="0"/>
              </a:rPr>
              <a:t>DNA transcription produces a single-stranded RNA molecule that </a:t>
            </a:r>
            <a:r>
              <a:rPr lang="en-US" sz="2800" b="1" dirty="0" smtClean="0">
                <a:solidFill>
                  <a:schemeClr val="accent2"/>
                </a:solidFill>
                <a:latin typeface="Times New Roman" pitchFamily="18" charset="0"/>
                <a:cs typeface="Times New Roman" pitchFamily="18" charset="0"/>
              </a:rPr>
              <a:t>is complementary </a:t>
            </a:r>
            <a:r>
              <a:rPr lang="en-US" sz="2800" b="1" dirty="0">
                <a:solidFill>
                  <a:schemeClr val="accent2"/>
                </a:solidFill>
                <a:latin typeface="Times New Roman" pitchFamily="18" charset="0"/>
                <a:cs typeface="Times New Roman" pitchFamily="18" charset="0"/>
              </a:rPr>
              <a:t>to one strand of DNA.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12_Figure05"/>
          <p:cNvPicPr>
            <a:picLocks noChangeAspect="1" noChangeArrowheads="1"/>
          </p:cNvPicPr>
          <p:nvPr/>
        </p:nvPicPr>
        <p:blipFill>
          <a:blip r:embed="rId2" cstate="print"/>
          <a:srcRect/>
          <a:stretch>
            <a:fillRect/>
          </a:stretch>
        </p:blipFill>
        <p:spPr bwMode="auto">
          <a:xfrm>
            <a:off x="1371600" y="914400"/>
            <a:ext cx="6329253" cy="5803900"/>
          </a:xfrm>
          <a:prstGeom prst="rect">
            <a:avLst/>
          </a:prstGeom>
          <a:noFill/>
        </p:spPr>
      </p:pic>
      <p:sp>
        <p:nvSpPr>
          <p:cNvPr id="5" name="TextBox 4"/>
          <p:cNvSpPr txBox="1"/>
          <p:nvPr/>
        </p:nvSpPr>
        <p:spPr>
          <a:xfrm>
            <a:off x="381000" y="304801"/>
            <a:ext cx="4724400" cy="457200"/>
          </a:xfrm>
          <a:prstGeom prst="rect">
            <a:avLst/>
          </a:prstGeom>
          <a:noFill/>
        </p:spPr>
        <p:txBody>
          <a:bodyPr wrap="square" rtlCol="0">
            <a:spAutoFit/>
          </a:bodyPr>
          <a:lstStyle/>
          <a:p>
            <a:r>
              <a:rPr lang="en-US" b="1" dirty="0" smtClean="0">
                <a:latin typeface="Times New Roman" pitchFamily="18" charset="0"/>
                <a:cs typeface="Times New Roman" pitchFamily="18" charset="0"/>
              </a:rPr>
              <a:t>Features of bacterial promoters</a:t>
            </a:r>
            <a:endParaRPr lang="en-US" b="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2_UnFigure01"/>
          <p:cNvPicPr>
            <a:picLocks noChangeAspect="1" noChangeArrowheads="1"/>
          </p:cNvPicPr>
          <p:nvPr/>
        </p:nvPicPr>
        <p:blipFill>
          <a:blip r:embed="rId2" cstate="print"/>
          <a:srcRect/>
          <a:stretch>
            <a:fillRect/>
          </a:stretch>
        </p:blipFill>
        <p:spPr bwMode="auto">
          <a:xfrm>
            <a:off x="304800" y="1066800"/>
            <a:ext cx="8548687" cy="5554663"/>
          </a:xfrm>
          <a:prstGeom prst="rect">
            <a:avLst/>
          </a:prstGeom>
          <a:noFill/>
        </p:spPr>
      </p:pic>
      <p:sp>
        <p:nvSpPr>
          <p:cNvPr id="4" name="TextBox 3"/>
          <p:cNvSpPr txBox="1"/>
          <p:nvPr/>
        </p:nvSpPr>
        <p:spPr>
          <a:xfrm>
            <a:off x="609600" y="304800"/>
            <a:ext cx="7391400" cy="457200"/>
          </a:xfrm>
          <a:prstGeom prst="rect">
            <a:avLst/>
          </a:prstGeom>
          <a:noFill/>
        </p:spPr>
        <p:txBody>
          <a:bodyPr wrap="square" rtlCol="0">
            <a:spAutoFit/>
          </a:bodyPr>
          <a:lstStyle/>
          <a:p>
            <a:r>
              <a:rPr lang="en-US" b="1" dirty="0" smtClean="0">
                <a:latin typeface="Times New Roman" pitchFamily="18" charset="0"/>
                <a:cs typeface="Times New Roman" pitchFamily="18" charset="0"/>
              </a:rPr>
              <a:t>Promoter consensus sequence and spacing consensus</a:t>
            </a:r>
            <a:endParaRPr lang="en-US"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p:cNvPicPr>
            <a:picLocks noChangeAspect="1" noChangeArrowheads="1"/>
          </p:cNvPicPr>
          <p:nvPr/>
        </p:nvPicPr>
        <p:blipFill>
          <a:blip r:embed="rId3" cstate="print"/>
          <a:srcRect/>
          <a:stretch>
            <a:fillRect/>
          </a:stretch>
        </p:blipFill>
        <p:spPr bwMode="auto">
          <a:xfrm>
            <a:off x="381000" y="228600"/>
            <a:ext cx="3910013" cy="6400800"/>
          </a:xfrm>
          <a:prstGeom prst="rect">
            <a:avLst/>
          </a:prstGeom>
          <a:noFill/>
        </p:spPr>
      </p:pic>
      <p:sp>
        <p:nvSpPr>
          <p:cNvPr id="302083" name="Text Box 3"/>
          <p:cNvSpPr txBox="1">
            <a:spLocks noChangeArrowheads="1"/>
          </p:cNvSpPr>
          <p:nvPr/>
        </p:nvSpPr>
        <p:spPr bwMode="auto">
          <a:xfrm>
            <a:off x="4419600" y="304800"/>
            <a:ext cx="4191000" cy="1384995"/>
          </a:xfrm>
          <a:prstGeom prst="rect">
            <a:avLst/>
          </a:prstGeom>
          <a:noFill/>
          <a:ln w="9525">
            <a:noFill/>
            <a:miter lim="800000"/>
            <a:headEnd/>
            <a:tailEnd/>
          </a:ln>
          <a:effectLst/>
        </p:spPr>
        <p:txBody>
          <a:bodyPr>
            <a:spAutoFit/>
          </a:bodyPr>
          <a:lstStyle/>
          <a:p>
            <a:pPr>
              <a:spcBef>
                <a:spcPct val="50000"/>
              </a:spcBef>
            </a:pPr>
            <a:r>
              <a:rPr lang="en-US" dirty="0">
                <a:solidFill>
                  <a:srgbClr val="FF0000"/>
                </a:solidFill>
                <a:latin typeface="Times New Roman" pitchFamily="18" charset="0"/>
                <a:cs typeface="Times New Roman" pitchFamily="18" charset="0"/>
              </a:rPr>
              <a:t>DNA </a:t>
            </a:r>
            <a:r>
              <a:rPr lang="en-US" dirty="0" err="1">
                <a:solidFill>
                  <a:srgbClr val="FF0000"/>
                </a:solidFill>
                <a:latin typeface="Times New Roman" pitchFamily="18" charset="0"/>
                <a:cs typeface="Times New Roman" pitchFamily="18" charset="0"/>
              </a:rPr>
              <a:t>footprinting</a:t>
            </a:r>
            <a:r>
              <a:rPr lang="en-US" dirty="0">
                <a:solidFill>
                  <a:srgbClr val="FF0000"/>
                </a:solidFill>
                <a:latin typeface="Times New Roman" pitchFamily="18" charset="0"/>
                <a:cs typeface="Times New Roman" pitchFamily="18" charset="0"/>
              </a:rPr>
              <a:t>:</a:t>
            </a:r>
          </a:p>
          <a:p>
            <a:pPr>
              <a:spcBef>
                <a:spcPct val="50000"/>
              </a:spcBef>
            </a:pPr>
            <a:r>
              <a:rPr lang="en-US" dirty="0">
                <a:latin typeface="Times New Roman" pitchFamily="18" charset="0"/>
                <a:cs typeface="Times New Roman" pitchFamily="18" charset="0"/>
              </a:rPr>
              <a:t>RNA </a:t>
            </a:r>
            <a:r>
              <a:rPr lang="en-US" dirty="0" err="1">
                <a:latin typeface="Times New Roman" pitchFamily="18" charset="0"/>
                <a:cs typeface="Times New Roman" pitchFamily="18" charset="0"/>
              </a:rPr>
              <a:t>pol</a:t>
            </a:r>
            <a:r>
              <a:rPr lang="en-US" dirty="0">
                <a:latin typeface="Times New Roman" pitchFamily="18" charset="0"/>
                <a:cs typeface="Times New Roman" pitchFamily="18" charset="0"/>
              </a:rPr>
              <a:t> leaves its footprint on a promoter</a:t>
            </a:r>
          </a:p>
        </p:txBody>
      </p:sp>
      <p:pic>
        <p:nvPicPr>
          <p:cNvPr id="302084" name="Picture 4"/>
          <p:cNvPicPr>
            <a:picLocks noChangeAspect="1" noChangeArrowheads="1"/>
          </p:cNvPicPr>
          <p:nvPr/>
        </p:nvPicPr>
        <p:blipFill>
          <a:blip r:embed="rId4" cstate="print"/>
          <a:srcRect/>
          <a:stretch>
            <a:fillRect/>
          </a:stretch>
        </p:blipFill>
        <p:spPr bwMode="auto">
          <a:xfrm>
            <a:off x="4800600" y="1752600"/>
            <a:ext cx="3135313" cy="48783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12_Figure06"/>
          <p:cNvPicPr>
            <a:picLocks noChangeAspect="1" noChangeArrowheads="1"/>
          </p:cNvPicPr>
          <p:nvPr/>
        </p:nvPicPr>
        <p:blipFill>
          <a:blip r:embed="rId2" cstate="print"/>
          <a:srcRect/>
          <a:stretch>
            <a:fillRect/>
          </a:stretch>
        </p:blipFill>
        <p:spPr bwMode="auto">
          <a:xfrm>
            <a:off x="381000" y="2590800"/>
            <a:ext cx="8548687" cy="3981450"/>
          </a:xfrm>
          <a:prstGeom prst="rect">
            <a:avLst/>
          </a:prstGeom>
          <a:noFill/>
        </p:spPr>
      </p:pic>
      <p:sp>
        <p:nvSpPr>
          <p:cNvPr id="5" name="TextBox 4"/>
          <p:cNvSpPr txBox="1"/>
          <p:nvPr/>
        </p:nvSpPr>
        <p:spPr>
          <a:xfrm>
            <a:off x="0" y="152400"/>
            <a:ext cx="88392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The </a:t>
            </a:r>
            <a:r>
              <a:rPr lang="en-US" sz="2800" b="1" dirty="0" smtClean="0">
                <a:solidFill>
                  <a:schemeClr val="accent2"/>
                </a:solidFill>
                <a:latin typeface="Symbol" pitchFamily="18" charset="2"/>
                <a:cs typeface="Times New Roman" pitchFamily="18" charset="0"/>
              </a:rPr>
              <a:t>s </a:t>
            </a:r>
            <a:r>
              <a:rPr lang="en-US" sz="2800" b="1" dirty="0" smtClean="0">
                <a:solidFill>
                  <a:schemeClr val="accent2"/>
                </a:solidFill>
                <a:latin typeface="Times New Roman" pitchFamily="18" charset="0"/>
                <a:cs typeface="Times New Roman" pitchFamily="18" charset="0"/>
              </a:rPr>
              <a:t>factor mediates binding of polymerase to the promoter</a:t>
            </a:r>
            <a:endParaRPr lang="en-US" sz="2800" b="1" dirty="0">
              <a:solidFill>
                <a:schemeClr val="accent2"/>
              </a:solidFill>
              <a:latin typeface="Times New Roman" pitchFamily="18" charset="0"/>
              <a:cs typeface="Times New Roman" pitchFamily="18" charset="0"/>
            </a:endParaRPr>
          </a:p>
        </p:txBody>
      </p:sp>
      <p:sp>
        <p:nvSpPr>
          <p:cNvPr id="6" name="TextBox 5"/>
          <p:cNvSpPr txBox="1"/>
          <p:nvPr/>
        </p:nvSpPr>
        <p:spPr>
          <a:xfrm>
            <a:off x="304800" y="1676400"/>
            <a:ext cx="84582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Those regions of </a:t>
            </a:r>
            <a:r>
              <a:rPr lang="en-US" b="1" dirty="0" smtClean="0">
                <a:latin typeface="Symbol" pitchFamily="18" charset="2"/>
                <a:cs typeface="Times New Roman" pitchFamily="18" charset="0"/>
              </a:rPr>
              <a:t>s</a:t>
            </a:r>
            <a:r>
              <a:rPr lang="en-US" b="1" dirty="0" smtClean="0">
                <a:latin typeface="Times New Roman" pitchFamily="18" charset="0"/>
                <a:cs typeface="Times New Roman" pitchFamily="18" charset="0"/>
              </a:rPr>
              <a:t> factor that recognize specific regions of the promoter are indicated by arrows</a:t>
            </a:r>
            <a:endParaRPr lang="en-US"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12_Figure07"/>
          <p:cNvPicPr>
            <a:picLocks noChangeAspect="1" noChangeArrowheads="1"/>
          </p:cNvPicPr>
          <p:nvPr/>
        </p:nvPicPr>
        <p:blipFill>
          <a:blip r:embed="rId2" cstate="print"/>
          <a:srcRect/>
          <a:stretch>
            <a:fillRect/>
          </a:stretch>
        </p:blipFill>
        <p:spPr bwMode="auto">
          <a:xfrm>
            <a:off x="296863" y="1608138"/>
            <a:ext cx="8548687" cy="3640137"/>
          </a:xfrm>
          <a:prstGeom prst="rect">
            <a:avLst/>
          </a:prstGeom>
          <a:noFill/>
        </p:spPr>
      </p:pic>
      <p:sp>
        <p:nvSpPr>
          <p:cNvPr id="5" name="TextBox 4"/>
          <p:cNvSpPr txBox="1"/>
          <p:nvPr/>
        </p:nvSpPr>
        <p:spPr>
          <a:xfrm>
            <a:off x="304800" y="228600"/>
            <a:ext cx="8534400" cy="830997"/>
          </a:xfrm>
          <a:prstGeom prst="rect">
            <a:avLst/>
          </a:prstGeom>
          <a:noFill/>
        </p:spPr>
        <p:txBody>
          <a:bodyPr wrap="square" rtlCol="0">
            <a:spAutoFit/>
          </a:bodyPr>
          <a:lstStyle/>
          <a:p>
            <a:r>
              <a:rPr lang="en-US" b="1" dirty="0" smtClean="0">
                <a:latin typeface="Symbol" pitchFamily="18" charset="2"/>
                <a:cs typeface="Times New Roman" pitchFamily="18" charset="0"/>
              </a:rPr>
              <a:t>s </a:t>
            </a:r>
            <a:r>
              <a:rPr lang="en-US" b="1" dirty="0" smtClean="0">
                <a:latin typeface="Times New Roman" pitchFamily="18" charset="0"/>
                <a:cs typeface="Times New Roman" pitchFamily="18" charset="0"/>
              </a:rPr>
              <a:t>and </a:t>
            </a:r>
            <a:r>
              <a:rPr lang="en-US" b="1" dirty="0" smtClean="0">
                <a:latin typeface="Symbol" pitchFamily="18" charset="2"/>
                <a:cs typeface="Times New Roman" pitchFamily="18" charset="0"/>
              </a:rPr>
              <a:t>a</a:t>
            </a:r>
            <a:r>
              <a:rPr lang="en-US" b="1" dirty="0" smtClean="0">
                <a:latin typeface="Times New Roman" pitchFamily="18" charset="0"/>
                <a:cs typeface="Times New Roman" pitchFamily="18" charset="0"/>
              </a:rPr>
              <a:t> subunits recruit RNA polymerase core enzyme to the promoter</a:t>
            </a:r>
            <a:endParaRPr lang="en-US"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12_Figure08"/>
          <p:cNvPicPr>
            <a:picLocks noChangeAspect="1" noChangeArrowheads="1"/>
          </p:cNvPicPr>
          <p:nvPr/>
        </p:nvPicPr>
        <p:blipFill>
          <a:blip r:embed="rId2" cstate="print"/>
          <a:srcRect/>
          <a:stretch>
            <a:fillRect/>
          </a:stretch>
        </p:blipFill>
        <p:spPr bwMode="auto">
          <a:xfrm>
            <a:off x="2895600" y="1752600"/>
            <a:ext cx="6196571" cy="3810000"/>
          </a:xfrm>
          <a:prstGeom prst="rect">
            <a:avLst/>
          </a:prstGeom>
          <a:noFill/>
        </p:spPr>
      </p:pic>
      <p:sp>
        <p:nvSpPr>
          <p:cNvPr id="5" name="TextBox 4"/>
          <p:cNvSpPr txBox="1"/>
          <p:nvPr/>
        </p:nvSpPr>
        <p:spPr>
          <a:xfrm>
            <a:off x="0" y="0"/>
            <a:ext cx="88392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Transition to the open complex involves structural changes in RNA polymerase and in promoter DNA</a:t>
            </a:r>
            <a:endParaRPr lang="en-US" sz="2800" b="1" dirty="0">
              <a:solidFill>
                <a:schemeClr val="accent2"/>
              </a:solidFill>
              <a:latin typeface="Times New Roman" pitchFamily="18" charset="0"/>
              <a:cs typeface="Times New Roman" pitchFamily="18" charset="0"/>
            </a:endParaRPr>
          </a:p>
        </p:txBody>
      </p:sp>
      <p:pic>
        <p:nvPicPr>
          <p:cNvPr id="6" name="Picture 3" descr="12_Figure03"/>
          <p:cNvPicPr>
            <a:picLocks noChangeAspect="1" noChangeArrowheads="1"/>
          </p:cNvPicPr>
          <p:nvPr/>
        </p:nvPicPr>
        <p:blipFill>
          <a:blip r:embed="rId3" cstate="print"/>
          <a:srcRect/>
          <a:stretch>
            <a:fillRect/>
          </a:stretch>
        </p:blipFill>
        <p:spPr bwMode="auto">
          <a:xfrm>
            <a:off x="0" y="1219200"/>
            <a:ext cx="2669885" cy="5410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7" name="Picture 2051" descr="06013"/>
          <p:cNvPicPr>
            <a:picLocks noChangeAspect="1" noChangeArrowheads="1"/>
          </p:cNvPicPr>
          <p:nvPr/>
        </p:nvPicPr>
        <p:blipFill>
          <a:blip r:embed="rId3" cstate="print"/>
          <a:srcRect/>
          <a:stretch>
            <a:fillRect/>
          </a:stretch>
        </p:blipFill>
        <p:spPr bwMode="auto">
          <a:xfrm>
            <a:off x="381000" y="990600"/>
            <a:ext cx="3795033" cy="5486400"/>
          </a:xfrm>
          <a:prstGeom prst="rect">
            <a:avLst/>
          </a:prstGeom>
          <a:noFill/>
          <a:ln w="9525">
            <a:noFill/>
            <a:miter lim="800000"/>
            <a:headEnd/>
            <a:tailEnd/>
          </a:ln>
          <a:effectLst/>
        </p:spPr>
      </p:pic>
      <p:sp>
        <p:nvSpPr>
          <p:cNvPr id="123908" name="Text Box 2052"/>
          <p:cNvSpPr txBox="1">
            <a:spLocks noChangeArrowheads="1"/>
          </p:cNvSpPr>
          <p:nvPr/>
        </p:nvSpPr>
        <p:spPr bwMode="auto">
          <a:xfrm>
            <a:off x="4648200" y="1143000"/>
            <a:ext cx="4038600" cy="4862870"/>
          </a:xfrm>
          <a:prstGeom prst="rect">
            <a:avLst/>
          </a:prstGeom>
          <a:noFill/>
          <a:ln w="9525">
            <a:noFill/>
            <a:miter lim="800000"/>
            <a:headEnd/>
            <a:tailEnd/>
          </a:ln>
          <a:effectLst/>
        </p:spPr>
        <p:txBody>
          <a:bodyPr wrap="square">
            <a:spAutoFit/>
          </a:bodyPr>
          <a:lstStyle/>
          <a:p>
            <a:pPr>
              <a:spcBef>
                <a:spcPct val="50000"/>
              </a:spcBef>
            </a:pPr>
            <a:r>
              <a:rPr lang="en-US" sz="2000" b="1" dirty="0">
                <a:latin typeface="Times New Roman" pitchFamily="18" charset="0"/>
                <a:cs typeface="Times New Roman" pitchFamily="18" charset="0"/>
              </a:rPr>
              <a:t>The importance of RNA polymerase orientation.</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The DNA strand serving as template must be traversed in a 3' to 5' </a:t>
            </a:r>
            <a:r>
              <a:rPr lang="en-US" sz="2000" dirty="0" smtClean="0">
                <a:latin typeface="Times New Roman" pitchFamily="18" charset="0"/>
                <a:cs typeface="Times New Roman" pitchFamily="18" charset="0"/>
              </a:rPr>
              <a:t>direction. </a:t>
            </a:r>
            <a:r>
              <a:rPr lang="en-US" sz="2000" dirty="0">
                <a:latin typeface="Times New Roman" pitchFamily="18" charset="0"/>
                <a:cs typeface="Times New Roman" pitchFamily="18" charset="0"/>
              </a:rPr>
              <a:t>Thus, the direction of RNA polymerase movement determines which of the two DNA strands is to serve as a template for the synthesis of RNA, as shown in (A) and (B). </a:t>
            </a:r>
            <a:r>
              <a:rPr lang="en-US" sz="2000" dirty="0">
                <a:solidFill>
                  <a:srgbClr val="FF0000"/>
                </a:solidFill>
                <a:latin typeface="Times New Roman" pitchFamily="18" charset="0"/>
                <a:cs typeface="Times New Roman" pitchFamily="18" charset="0"/>
              </a:rPr>
              <a:t>Polymerase direction is, in turn, determined by the orientation of the promoter sequence</a:t>
            </a:r>
            <a:r>
              <a:rPr lang="en-US" sz="2000" dirty="0">
                <a:latin typeface="Times New Roman" pitchFamily="18" charset="0"/>
                <a:cs typeface="Times New Roman" pitchFamily="18" charset="0"/>
              </a:rPr>
              <a:t>, the site at which the RNA polymerase begins transcription. </a:t>
            </a:r>
          </a:p>
          <a:p>
            <a:pPr>
              <a:spcBef>
                <a:spcPct val="50000"/>
              </a:spcBef>
            </a:pPr>
            <a:endParaRPr lang="en-US" sz="2000" dirty="0">
              <a:latin typeface="Times New Roman" pitchFamily="18" charset="0"/>
              <a:cs typeface="Times New Roman" pitchFamily="18" charset="0"/>
            </a:endParaRPr>
          </a:p>
        </p:txBody>
      </p:sp>
      <p:sp>
        <p:nvSpPr>
          <p:cNvPr id="4" name="TextBox 3"/>
          <p:cNvSpPr txBox="1"/>
          <p:nvPr/>
        </p:nvSpPr>
        <p:spPr>
          <a:xfrm>
            <a:off x="304800" y="0"/>
            <a:ext cx="88392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Transcription is initiated by RNA polymerase without the need for a primer</a:t>
            </a:r>
            <a:endParaRPr lang="en-US" sz="2800" b="1"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
          <p:cNvPicPr>
            <a:picLocks noChangeAspect="1" noChangeArrowheads="1"/>
          </p:cNvPicPr>
          <p:nvPr/>
        </p:nvPicPr>
        <p:blipFill>
          <a:blip r:embed="rId3" cstate="print"/>
          <a:srcRect/>
          <a:stretch>
            <a:fillRect/>
          </a:stretch>
        </p:blipFill>
        <p:spPr bwMode="auto">
          <a:xfrm>
            <a:off x="303213" y="2654300"/>
            <a:ext cx="8535987" cy="1547813"/>
          </a:xfrm>
          <a:prstGeom prst="rect">
            <a:avLst/>
          </a:prstGeom>
          <a:noFill/>
        </p:spPr>
      </p:pic>
      <p:sp>
        <p:nvSpPr>
          <p:cNvPr id="296963" name="Text Box 3"/>
          <p:cNvSpPr txBox="1">
            <a:spLocks noChangeArrowheads="1"/>
          </p:cNvSpPr>
          <p:nvPr/>
        </p:nvSpPr>
        <p:spPr bwMode="auto">
          <a:xfrm>
            <a:off x="685800" y="914400"/>
            <a:ext cx="7924800" cy="1066800"/>
          </a:xfrm>
          <a:prstGeom prst="rect">
            <a:avLst/>
          </a:prstGeom>
          <a:noFill/>
          <a:ln w="9525">
            <a:noFill/>
            <a:miter lim="800000"/>
            <a:headEnd/>
            <a:tailEnd/>
          </a:ln>
          <a:effectLst/>
        </p:spPr>
        <p:txBody>
          <a:bodyPr>
            <a:spAutoFit/>
          </a:bodyPr>
          <a:lstStyle/>
          <a:p>
            <a:pPr>
              <a:spcBef>
                <a:spcPct val="50000"/>
              </a:spcBef>
            </a:pPr>
            <a:r>
              <a:rPr lang="en-US" sz="3200" dirty="0">
                <a:latin typeface="Times New Roman" pitchFamily="18" charset="0"/>
                <a:cs typeface="Times New Roman" pitchFamily="18" charset="0"/>
              </a:rPr>
              <a:t>Template and </a:t>
            </a:r>
            <a:r>
              <a:rPr lang="en-US" sz="3200" dirty="0" err="1">
                <a:latin typeface="Times New Roman" pitchFamily="18" charset="0"/>
                <a:cs typeface="Times New Roman" pitchFamily="18" charset="0"/>
              </a:rPr>
              <a:t>nontemplate</a:t>
            </a:r>
            <a:r>
              <a:rPr lang="en-US" sz="3200" dirty="0">
                <a:latin typeface="Times New Roman" pitchFamily="18" charset="0"/>
                <a:cs typeface="Times New Roman" pitchFamily="18" charset="0"/>
              </a:rPr>
              <a:t> (coding ) DNA strands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3" name="Picture 3" descr="06014"/>
          <p:cNvPicPr>
            <a:picLocks noChangeAspect="1" noChangeArrowheads="1"/>
          </p:cNvPicPr>
          <p:nvPr/>
        </p:nvPicPr>
        <p:blipFill>
          <a:blip r:embed="rId3" cstate="print"/>
          <a:srcRect/>
          <a:stretch>
            <a:fillRect/>
          </a:stretch>
        </p:blipFill>
        <p:spPr bwMode="auto">
          <a:xfrm>
            <a:off x="228600" y="609600"/>
            <a:ext cx="8610600" cy="2851150"/>
          </a:xfrm>
          <a:prstGeom prst="rect">
            <a:avLst/>
          </a:prstGeom>
          <a:noFill/>
          <a:ln w="9525">
            <a:noFill/>
            <a:miter lim="800000"/>
            <a:headEnd/>
            <a:tailEnd/>
          </a:ln>
          <a:effectLst/>
        </p:spPr>
      </p:pic>
      <p:sp>
        <p:nvSpPr>
          <p:cNvPr id="122884" name="Text Box 4"/>
          <p:cNvSpPr txBox="1">
            <a:spLocks noChangeArrowheads="1"/>
          </p:cNvSpPr>
          <p:nvPr/>
        </p:nvSpPr>
        <p:spPr bwMode="auto">
          <a:xfrm>
            <a:off x="0" y="3810000"/>
            <a:ext cx="9144000" cy="2246769"/>
          </a:xfrm>
          <a:prstGeom prst="rect">
            <a:avLst/>
          </a:prstGeom>
          <a:noFill/>
          <a:ln w="9525">
            <a:noFill/>
            <a:miter lim="800000"/>
            <a:headEnd/>
            <a:tailEnd/>
          </a:ln>
          <a:effectLst/>
        </p:spPr>
        <p:txBody>
          <a:bodyPr>
            <a:spAutoFit/>
          </a:bodyPr>
          <a:lstStyle/>
          <a:p>
            <a:pPr>
              <a:spcBef>
                <a:spcPct val="50000"/>
              </a:spcBef>
            </a:pPr>
            <a:r>
              <a:rPr lang="en-US" sz="2000" b="1" dirty="0">
                <a:latin typeface="Times New Roman" pitchFamily="18" charset="0"/>
                <a:cs typeface="Times New Roman" pitchFamily="18" charset="0"/>
              </a:rPr>
              <a:t>Directions of transcription along a short portion of a bacterial chromosome. </a:t>
            </a:r>
            <a:r>
              <a:rPr lang="en-US" sz="2000" dirty="0">
                <a:latin typeface="Times New Roman" pitchFamily="18" charset="0"/>
                <a:cs typeface="Times New Roman" pitchFamily="18" charset="0"/>
              </a:rPr>
              <a:t>Some genes are transcribed using one DNA strand as a template, while others are transcribed using the other DNA strand. </a:t>
            </a:r>
            <a:r>
              <a:rPr lang="en-US" sz="2000" dirty="0">
                <a:solidFill>
                  <a:srgbClr val="FF0000"/>
                </a:solidFill>
                <a:latin typeface="Times New Roman" pitchFamily="18" charset="0"/>
                <a:cs typeface="Times New Roman" pitchFamily="18" charset="0"/>
              </a:rPr>
              <a:t>The direction of transcription is determined by the promoter at the beginning of each gene</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(green arrowheads).</a:t>
            </a:r>
            <a:r>
              <a:rPr lang="en-US" sz="2000" dirty="0">
                <a:latin typeface="Times New Roman" pitchFamily="18" charset="0"/>
                <a:cs typeface="Times New Roman" pitchFamily="18" charset="0"/>
              </a:rPr>
              <a:t> Approximately 0.2% (9000 base pairs) of the </a:t>
            </a:r>
            <a:r>
              <a:rPr lang="en-US" sz="2000" i="1" dirty="0">
                <a:latin typeface="Times New Roman" pitchFamily="18" charset="0"/>
                <a:cs typeface="Times New Roman" pitchFamily="18" charset="0"/>
              </a:rPr>
              <a:t>E. coli </a:t>
            </a:r>
            <a:r>
              <a:rPr lang="en-US" sz="2000" dirty="0">
                <a:latin typeface="Times New Roman" pitchFamily="18" charset="0"/>
                <a:cs typeface="Times New Roman" pitchFamily="18" charset="0"/>
              </a:rPr>
              <a:t>chromosome is depicted here. The genes transcribed from </a:t>
            </a:r>
            <a:r>
              <a:rPr lang="en-US" sz="2000" i="1" dirty="0">
                <a:latin typeface="Times New Roman" pitchFamily="18" charset="0"/>
                <a:cs typeface="Times New Roman" pitchFamily="18" charset="0"/>
              </a:rPr>
              <a:t>left</a:t>
            </a:r>
            <a:r>
              <a:rPr lang="en-US" sz="2000" dirty="0">
                <a:latin typeface="Times New Roman" pitchFamily="18" charset="0"/>
                <a:cs typeface="Times New Roman" pitchFamily="18" charset="0"/>
              </a:rPr>
              <a:t> to </a:t>
            </a:r>
            <a:r>
              <a:rPr lang="en-US" sz="2000" i="1" dirty="0">
                <a:latin typeface="Times New Roman" pitchFamily="18" charset="0"/>
                <a:cs typeface="Times New Roman" pitchFamily="18" charset="0"/>
              </a:rPr>
              <a:t>right</a:t>
            </a:r>
            <a:r>
              <a:rPr lang="en-US" sz="2000" dirty="0">
                <a:latin typeface="Times New Roman" pitchFamily="18" charset="0"/>
                <a:cs typeface="Times New Roman" pitchFamily="18" charset="0"/>
              </a:rPr>
              <a:t> use the bottom DNA strand as the template; those transcribed from </a:t>
            </a:r>
            <a:r>
              <a:rPr lang="en-US" sz="2000" i="1" dirty="0">
                <a:latin typeface="Times New Roman" pitchFamily="18" charset="0"/>
                <a:cs typeface="Times New Roman" pitchFamily="18" charset="0"/>
              </a:rPr>
              <a:t>right</a:t>
            </a:r>
            <a:r>
              <a:rPr lang="en-US" sz="2000" dirty="0">
                <a:latin typeface="Times New Roman" pitchFamily="18" charset="0"/>
                <a:cs typeface="Times New Roman" pitchFamily="18" charset="0"/>
              </a:rPr>
              <a:t> to </a:t>
            </a:r>
            <a:r>
              <a:rPr lang="en-US" sz="2000" i="1" dirty="0">
                <a:latin typeface="Times New Roman" pitchFamily="18" charset="0"/>
                <a:cs typeface="Times New Roman" pitchFamily="18" charset="0"/>
              </a:rPr>
              <a:t>left</a:t>
            </a:r>
            <a:r>
              <a:rPr lang="en-US" sz="2000" dirty="0">
                <a:latin typeface="Times New Roman" pitchFamily="18" charset="0"/>
                <a:cs typeface="Times New Roman" pitchFamily="18" charset="0"/>
              </a:rPr>
              <a:t> use the top strand as the template.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12_Figure09"/>
          <p:cNvPicPr>
            <a:picLocks noChangeAspect="1" noChangeArrowheads="1"/>
          </p:cNvPicPr>
          <p:nvPr/>
        </p:nvPicPr>
        <p:blipFill>
          <a:blip r:embed="rId2" cstate="print"/>
          <a:srcRect/>
          <a:stretch>
            <a:fillRect/>
          </a:stretch>
        </p:blipFill>
        <p:spPr bwMode="auto">
          <a:xfrm>
            <a:off x="3124200" y="1752600"/>
            <a:ext cx="5748437" cy="5105400"/>
          </a:xfrm>
          <a:prstGeom prst="rect">
            <a:avLst/>
          </a:prstGeom>
          <a:noFill/>
        </p:spPr>
      </p:pic>
      <p:sp>
        <p:nvSpPr>
          <p:cNvPr id="5" name="TextBox 4"/>
          <p:cNvSpPr txBox="1"/>
          <p:nvPr/>
        </p:nvSpPr>
        <p:spPr>
          <a:xfrm>
            <a:off x="0" y="0"/>
            <a:ext cx="9144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During initial transcription, RNA polymerase remains stationary and pulls downstream DNA into itself</a:t>
            </a:r>
            <a:endParaRPr lang="en-US" sz="2800" b="1" dirty="0">
              <a:solidFill>
                <a:schemeClr val="accent2"/>
              </a:solidFill>
              <a:latin typeface="Times New Roman" pitchFamily="18" charset="0"/>
              <a:cs typeface="Times New Roman" pitchFamily="18" charset="0"/>
            </a:endParaRPr>
          </a:p>
        </p:txBody>
      </p:sp>
      <p:pic>
        <p:nvPicPr>
          <p:cNvPr id="6" name="Picture 3" descr="12_Figure03"/>
          <p:cNvPicPr>
            <a:picLocks noChangeAspect="1" noChangeArrowheads="1"/>
          </p:cNvPicPr>
          <p:nvPr/>
        </p:nvPicPr>
        <p:blipFill>
          <a:blip r:embed="rId3" cstate="print"/>
          <a:srcRect/>
          <a:stretch>
            <a:fillRect/>
          </a:stretch>
        </p:blipFill>
        <p:spPr bwMode="auto">
          <a:xfrm>
            <a:off x="0" y="1219200"/>
            <a:ext cx="2669885" cy="5410200"/>
          </a:xfrm>
          <a:prstGeom prst="rect">
            <a:avLst/>
          </a:prstGeom>
          <a:noFill/>
        </p:spPr>
      </p:pic>
      <p:sp>
        <p:nvSpPr>
          <p:cNvPr id="7" name="TextBox 6"/>
          <p:cNvSpPr txBox="1"/>
          <p:nvPr/>
        </p:nvSpPr>
        <p:spPr>
          <a:xfrm>
            <a:off x="3505200" y="1143000"/>
            <a:ext cx="4648200" cy="457200"/>
          </a:xfrm>
          <a:prstGeom prst="rect">
            <a:avLst/>
          </a:prstGeom>
          <a:noFill/>
        </p:spPr>
        <p:txBody>
          <a:bodyPr wrap="square" rtlCol="0">
            <a:spAutoFit/>
          </a:bodyPr>
          <a:lstStyle/>
          <a:p>
            <a:r>
              <a:rPr lang="en-US" b="1" dirty="0" smtClean="0">
                <a:latin typeface="Times New Roman" pitchFamily="18" charset="0"/>
                <a:cs typeface="Times New Roman" pitchFamily="18" charset="0"/>
              </a:rPr>
              <a:t>Mechanism of initial transcription</a:t>
            </a:r>
            <a:endParaRPr lang="en-US"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4800600" cy="584775"/>
          </a:xfrm>
          <a:prstGeom prst="rect">
            <a:avLst/>
          </a:prstGeom>
          <a:noFill/>
        </p:spPr>
        <p:txBody>
          <a:bodyPr wrap="square" rtlCol="0">
            <a:spAutoFit/>
          </a:bodyPr>
          <a:lstStyle/>
          <a:p>
            <a:r>
              <a:rPr lang="en-US" sz="3200" dirty="0" smtClean="0">
                <a:solidFill>
                  <a:srgbClr val="FF0000"/>
                </a:solidFill>
                <a:latin typeface="Times New Roman" pitchFamily="18" charset="0"/>
                <a:cs typeface="Times New Roman" pitchFamily="18" charset="0"/>
              </a:rPr>
              <a:t>THE CENTRAL DOGMA</a:t>
            </a:r>
            <a:endParaRPr lang="en-US" sz="3200" dirty="0">
              <a:solidFill>
                <a:srgbClr val="FF0000"/>
              </a:solidFill>
              <a:latin typeface="Times New Roman" pitchFamily="18" charset="0"/>
              <a:cs typeface="Times New Roman" pitchFamily="18" charset="0"/>
            </a:endParaRPr>
          </a:p>
        </p:txBody>
      </p:sp>
      <p:pic>
        <p:nvPicPr>
          <p:cNvPr id="7" name="Picture 3" descr="06002"/>
          <p:cNvPicPr>
            <a:picLocks noChangeAspect="1" noChangeArrowheads="1"/>
          </p:cNvPicPr>
          <p:nvPr/>
        </p:nvPicPr>
        <p:blipFill>
          <a:blip r:embed="rId2" cstate="print"/>
          <a:srcRect/>
          <a:stretch>
            <a:fillRect/>
          </a:stretch>
        </p:blipFill>
        <p:spPr bwMode="auto">
          <a:xfrm>
            <a:off x="228600" y="762000"/>
            <a:ext cx="5216525" cy="5486400"/>
          </a:xfrm>
          <a:prstGeom prst="rect">
            <a:avLst/>
          </a:prstGeom>
          <a:noFill/>
          <a:ln w="9525">
            <a:noFill/>
            <a:miter lim="800000"/>
            <a:headEnd/>
            <a:tailEnd/>
          </a:ln>
          <a:effectLst/>
        </p:spPr>
      </p:pic>
      <p:sp>
        <p:nvSpPr>
          <p:cNvPr id="8" name="Text Box 4"/>
          <p:cNvSpPr txBox="1">
            <a:spLocks noChangeArrowheads="1"/>
          </p:cNvSpPr>
          <p:nvPr/>
        </p:nvSpPr>
        <p:spPr bwMode="auto">
          <a:xfrm>
            <a:off x="4876800" y="1295400"/>
            <a:ext cx="3505200" cy="3785652"/>
          </a:xfrm>
          <a:prstGeom prst="rect">
            <a:avLst/>
          </a:prstGeom>
          <a:noFill/>
          <a:ln w="9525">
            <a:noFill/>
            <a:miter lim="800000"/>
            <a:headEnd/>
            <a:tailEnd/>
          </a:ln>
          <a:effectLst/>
        </p:spPr>
        <p:txBody>
          <a:bodyPr>
            <a:spAutoFit/>
          </a:bodyPr>
          <a:lstStyle/>
          <a:p>
            <a:pPr>
              <a:spcBef>
                <a:spcPct val="50000"/>
              </a:spcBef>
            </a:pPr>
            <a:r>
              <a:rPr lang="en-US" b="1" dirty="0">
                <a:latin typeface="Times New Roman" pitchFamily="18" charset="0"/>
                <a:cs typeface="Times New Roman" pitchFamily="18" charset="0"/>
              </a:rPr>
              <a:t>The pathway from DNA to protein</a:t>
            </a:r>
            <a:r>
              <a:rPr lang="en-US" b="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a:spcBef>
                <a:spcPct val="50000"/>
              </a:spcBef>
            </a:pPr>
            <a:r>
              <a:rPr lang="en-US" dirty="0">
                <a:latin typeface="Times New Roman" pitchFamily="18" charset="0"/>
                <a:cs typeface="Times New Roman" pitchFamily="18" charset="0"/>
              </a:rPr>
              <a:t>The flow of genetic information from DNA to RNA (transcription) and from RNA to protein (translation) occurs in all living cells. </a:t>
            </a:r>
          </a:p>
          <a:p>
            <a:pPr>
              <a:spcBef>
                <a:spcPct val="50000"/>
              </a:spcBef>
            </a:pP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0"/>
            <a:ext cx="8153400" cy="1384995"/>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Promoter escape involves breaking polymerase-promoter interactions and polymerase Core-</a:t>
            </a:r>
            <a:r>
              <a:rPr lang="en-US" sz="2800" b="1" dirty="0" smtClean="0">
                <a:solidFill>
                  <a:schemeClr val="accent2"/>
                </a:solidFill>
                <a:latin typeface="Symbol" pitchFamily="18" charset="2"/>
                <a:cs typeface="Times New Roman" pitchFamily="18" charset="0"/>
              </a:rPr>
              <a:t>s </a:t>
            </a:r>
            <a:r>
              <a:rPr lang="en-US" sz="2800" b="1" dirty="0" smtClean="0">
                <a:solidFill>
                  <a:schemeClr val="accent2"/>
                </a:solidFill>
                <a:latin typeface="Times New Roman" pitchFamily="18" charset="0"/>
                <a:cs typeface="Times New Roman" pitchFamily="18" charset="0"/>
              </a:rPr>
              <a:t>interactions</a:t>
            </a:r>
            <a:endParaRPr lang="en-US" sz="2800" b="1" dirty="0">
              <a:solidFill>
                <a:schemeClr val="accent2"/>
              </a:solidFill>
              <a:latin typeface="Times New Roman" pitchFamily="18" charset="0"/>
              <a:cs typeface="Times New Roman" pitchFamily="18" charset="0"/>
            </a:endParaRPr>
          </a:p>
        </p:txBody>
      </p:sp>
      <p:pic>
        <p:nvPicPr>
          <p:cNvPr id="4" name="Picture 3" descr="12_Figure08"/>
          <p:cNvPicPr>
            <a:picLocks noChangeAspect="1" noChangeArrowheads="1"/>
          </p:cNvPicPr>
          <p:nvPr/>
        </p:nvPicPr>
        <p:blipFill>
          <a:blip r:embed="rId2" cstate="print"/>
          <a:srcRect/>
          <a:stretch>
            <a:fillRect/>
          </a:stretch>
        </p:blipFill>
        <p:spPr bwMode="auto">
          <a:xfrm>
            <a:off x="3124200" y="1295400"/>
            <a:ext cx="5700845" cy="3505200"/>
          </a:xfrm>
          <a:prstGeom prst="rect">
            <a:avLst/>
          </a:prstGeom>
          <a:noFill/>
        </p:spPr>
      </p:pic>
      <p:pic>
        <p:nvPicPr>
          <p:cNvPr id="5" name="Picture 3" descr="12_Figure03"/>
          <p:cNvPicPr>
            <a:picLocks noChangeAspect="1" noChangeArrowheads="1"/>
          </p:cNvPicPr>
          <p:nvPr/>
        </p:nvPicPr>
        <p:blipFill>
          <a:blip r:embed="rId3" cstate="print"/>
          <a:srcRect/>
          <a:stretch>
            <a:fillRect/>
          </a:stretch>
        </p:blipFill>
        <p:spPr bwMode="auto">
          <a:xfrm>
            <a:off x="228600" y="1295400"/>
            <a:ext cx="2669885" cy="5410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06010_1"/>
          <p:cNvPicPr>
            <a:picLocks noChangeAspect="1" noChangeArrowheads="1"/>
          </p:cNvPicPr>
          <p:nvPr/>
        </p:nvPicPr>
        <p:blipFill>
          <a:blip r:embed="rId2" cstate="print"/>
          <a:srcRect/>
          <a:stretch>
            <a:fillRect/>
          </a:stretch>
        </p:blipFill>
        <p:spPr bwMode="auto">
          <a:xfrm>
            <a:off x="3276600" y="304800"/>
            <a:ext cx="4168775" cy="6096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12_Figure10"/>
          <p:cNvPicPr>
            <a:picLocks noChangeAspect="1" noChangeArrowheads="1"/>
          </p:cNvPicPr>
          <p:nvPr/>
        </p:nvPicPr>
        <p:blipFill>
          <a:blip r:embed="rId2" cstate="print"/>
          <a:srcRect/>
          <a:stretch>
            <a:fillRect/>
          </a:stretch>
        </p:blipFill>
        <p:spPr bwMode="auto">
          <a:xfrm>
            <a:off x="3084513" y="1143000"/>
            <a:ext cx="6059487" cy="4666979"/>
          </a:xfrm>
          <a:prstGeom prst="rect">
            <a:avLst/>
          </a:prstGeom>
          <a:noFill/>
        </p:spPr>
      </p:pic>
      <p:sp>
        <p:nvSpPr>
          <p:cNvPr id="5" name="TextBox 4"/>
          <p:cNvSpPr txBox="1"/>
          <p:nvPr/>
        </p:nvSpPr>
        <p:spPr>
          <a:xfrm>
            <a:off x="0" y="0"/>
            <a:ext cx="89154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The elongating polymerase is a </a:t>
            </a:r>
            <a:r>
              <a:rPr lang="en-US" sz="2800" b="1" dirty="0" err="1" smtClean="0">
                <a:solidFill>
                  <a:schemeClr val="accent2"/>
                </a:solidFill>
                <a:latin typeface="Times New Roman" pitchFamily="18" charset="0"/>
                <a:cs typeface="Times New Roman" pitchFamily="18" charset="0"/>
              </a:rPr>
              <a:t>processive</a:t>
            </a:r>
            <a:r>
              <a:rPr lang="en-US" sz="2800" b="1" dirty="0" smtClean="0">
                <a:solidFill>
                  <a:schemeClr val="accent2"/>
                </a:solidFill>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machine that synthesizes and proofreads RNA</a:t>
            </a:r>
            <a:endParaRPr lang="en-US" sz="2800" b="1" dirty="0">
              <a:solidFill>
                <a:schemeClr val="accent2"/>
              </a:solidFill>
              <a:latin typeface="Times New Roman" pitchFamily="18" charset="0"/>
              <a:cs typeface="Times New Roman" pitchFamily="18" charset="0"/>
            </a:endParaRPr>
          </a:p>
        </p:txBody>
      </p:sp>
      <p:pic>
        <p:nvPicPr>
          <p:cNvPr id="6" name="Picture 3" descr="12_Figure03"/>
          <p:cNvPicPr>
            <a:picLocks noChangeAspect="1" noChangeArrowheads="1"/>
          </p:cNvPicPr>
          <p:nvPr/>
        </p:nvPicPr>
        <p:blipFill>
          <a:blip r:embed="rId3" cstate="print"/>
          <a:srcRect/>
          <a:stretch>
            <a:fillRect/>
          </a:stretch>
        </p:blipFill>
        <p:spPr bwMode="auto">
          <a:xfrm>
            <a:off x="228600" y="1295400"/>
            <a:ext cx="2669885" cy="5410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6106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RNA polymerase can become arrested and need removing (due to damaged DNA strand)</a:t>
            </a:r>
            <a:endParaRPr lang="en-US" sz="2800" b="1" dirty="0">
              <a:solidFill>
                <a:schemeClr val="accent2"/>
              </a:solidFill>
              <a:latin typeface="Times New Roman" pitchFamily="18" charset="0"/>
              <a:cs typeface="Times New Roman" pitchFamily="18" charset="0"/>
            </a:endParaRPr>
          </a:p>
        </p:txBody>
      </p:sp>
      <p:pic>
        <p:nvPicPr>
          <p:cNvPr id="4" name="Picture 3" descr="09_Figure17"/>
          <p:cNvPicPr>
            <a:picLocks noChangeAspect="1" noChangeArrowheads="1"/>
          </p:cNvPicPr>
          <p:nvPr/>
        </p:nvPicPr>
        <p:blipFill>
          <a:blip r:embed="rId2" cstate="print"/>
          <a:srcRect/>
          <a:stretch>
            <a:fillRect/>
          </a:stretch>
        </p:blipFill>
        <p:spPr bwMode="auto">
          <a:xfrm>
            <a:off x="4648200" y="1447800"/>
            <a:ext cx="3071985" cy="4908550"/>
          </a:xfrm>
          <a:prstGeom prst="rect">
            <a:avLst/>
          </a:prstGeom>
          <a:noFill/>
        </p:spPr>
      </p:pic>
      <p:sp>
        <p:nvSpPr>
          <p:cNvPr id="5" name="TextBox 4"/>
          <p:cNvSpPr txBox="1"/>
          <p:nvPr/>
        </p:nvSpPr>
        <p:spPr>
          <a:xfrm>
            <a:off x="762000" y="2209800"/>
            <a:ext cx="3810000" cy="1200329"/>
          </a:xfrm>
          <a:prstGeom prst="rect">
            <a:avLst/>
          </a:prstGeom>
          <a:noFill/>
        </p:spPr>
        <p:txBody>
          <a:bodyPr wrap="square" rtlCol="0">
            <a:spAutoFit/>
          </a:bodyPr>
          <a:lstStyle/>
          <a:p>
            <a:r>
              <a:rPr lang="en-US" b="1" dirty="0" smtClean="0">
                <a:latin typeface="Times New Roman" pitchFamily="18" charset="0"/>
                <a:cs typeface="Times New Roman" pitchFamily="18" charset="0"/>
              </a:rPr>
              <a:t>Transcription-coupled DNA repair </a:t>
            </a:r>
          </a:p>
          <a:p>
            <a:r>
              <a:rPr lang="en-US" b="1" dirty="0" smtClean="0">
                <a:latin typeface="Times New Roman" pitchFamily="18" charset="0"/>
                <a:cs typeface="Times New Roman" pitchFamily="18" charset="0"/>
              </a:rPr>
              <a:t>(promoted by TRCF)</a:t>
            </a:r>
            <a:endParaRPr lang="en-US" b="1"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12_Figure11"/>
          <p:cNvPicPr>
            <a:picLocks noChangeAspect="1" noChangeArrowheads="1"/>
          </p:cNvPicPr>
          <p:nvPr/>
        </p:nvPicPr>
        <p:blipFill>
          <a:blip r:embed="rId2" cstate="print"/>
          <a:srcRect/>
          <a:stretch>
            <a:fillRect/>
          </a:stretch>
        </p:blipFill>
        <p:spPr bwMode="auto">
          <a:xfrm>
            <a:off x="3505200" y="1600200"/>
            <a:ext cx="4704520" cy="5045075"/>
          </a:xfrm>
          <a:prstGeom prst="rect">
            <a:avLst/>
          </a:prstGeom>
          <a:noFill/>
        </p:spPr>
      </p:pic>
      <p:pic>
        <p:nvPicPr>
          <p:cNvPr id="4" name="Picture 3" descr="12_Figure03"/>
          <p:cNvPicPr>
            <a:picLocks noChangeAspect="1" noChangeArrowheads="1"/>
          </p:cNvPicPr>
          <p:nvPr/>
        </p:nvPicPr>
        <p:blipFill>
          <a:blip r:embed="rId3" cstate="print"/>
          <a:srcRect/>
          <a:stretch>
            <a:fillRect/>
          </a:stretch>
        </p:blipFill>
        <p:spPr bwMode="auto">
          <a:xfrm>
            <a:off x="228600" y="1143000"/>
            <a:ext cx="2669885" cy="5410200"/>
          </a:xfrm>
          <a:prstGeom prst="rect">
            <a:avLst/>
          </a:prstGeom>
          <a:noFill/>
        </p:spPr>
      </p:pic>
      <p:sp>
        <p:nvSpPr>
          <p:cNvPr id="6" name="TextBox 5"/>
          <p:cNvSpPr txBox="1"/>
          <p:nvPr/>
        </p:nvSpPr>
        <p:spPr>
          <a:xfrm>
            <a:off x="0" y="0"/>
            <a:ext cx="8763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Transcription is terminated by signals within the RNA sequence (Rho-dependent and Rho-independent)</a:t>
            </a:r>
            <a:endParaRPr lang="en-US" sz="2800" b="1" dirty="0">
              <a:solidFill>
                <a:schemeClr val="accent2"/>
              </a:solidFill>
              <a:latin typeface="Times New Roman" pitchFamily="18" charset="0"/>
              <a:cs typeface="Times New Roman" pitchFamily="18" charset="0"/>
            </a:endParaRPr>
          </a:p>
        </p:txBody>
      </p:sp>
      <p:sp>
        <p:nvSpPr>
          <p:cNvPr id="7" name="TextBox 6"/>
          <p:cNvSpPr txBox="1"/>
          <p:nvPr/>
        </p:nvSpPr>
        <p:spPr>
          <a:xfrm>
            <a:off x="4419600" y="1066800"/>
            <a:ext cx="2971800" cy="461665"/>
          </a:xfrm>
          <a:prstGeom prst="rect">
            <a:avLst/>
          </a:prstGeom>
          <a:noFill/>
        </p:spPr>
        <p:txBody>
          <a:bodyPr wrap="square" rtlCol="0">
            <a:spAutoFit/>
          </a:bodyPr>
          <a:lstStyle/>
          <a:p>
            <a:r>
              <a:rPr lang="en-US" dirty="0" smtClean="0"/>
              <a:t>Rho protein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12_Figure12"/>
          <p:cNvPicPr>
            <a:picLocks noChangeAspect="1" noChangeArrowheads="1"/>
          </p:cNvPicPr>
          <p:nvPr/>
        </p:nvPicPr>
        <p:blipFill>
          <a:blip r:embed="rId2" cstate="print"/>
          <a:srcRect/>
          <a:stretch>
            <a:fillRect/>
          </a:stretch>
        </p:blipFill>
        <p:spPr bwMode="auto">
          <a:xfrm>
            <a:off x="304800" y="990600"/>
            <a:ext cx="8001000" cy="5391946"/>
          </a:xfrm>
          <a:prstGeom prst="rect">
            <a:avLst/>
          </a:prstGeom>
          <a:noFill/>
        </p:spPr>
      </p:pic>
      <p:sp>
        <p:nvSpPr>
          <p:cNvPr id="7" name="TextBox 6"/>
          <p:cNvSpPr txBox="1"/>
          <p:nvPr/>
        </p:nvSpPr>
        <p:spPr>
          <a:xfrm>
            <a:off x="228600" y="228600"/>
            <a:ext cx="59436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Sequence of a Rho-independent terminator</a:t>
            </a:r>
            <a:endParaRPr lang="en-US" b="1"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12_Figure13"/>
          <p:cNvPicPr>
            <a:picLocks noChangeAspect="1" noChangeArrowheads="1"/>
          </p:cNvPicPr>
          <p:nvPr/>
        </p:nvPicPr>
        <p:blipFill>
          <a:blip r:embed="rId2" cstate="print"/>
          <a:srcRect/>
          <a:stretch>
            <a:fillRect/>
          </a:stretch>
        </p:blipFill>
        <p:spPr bwMode="auto">
          <a:xfrm>
            <a:off x="2286000" y="746125"/>
            <a:ext cx="4657578" cy="6111875"/>
          </a:xfrm>
          <a:prstGeom prst="rect">
            <a:avLst/>
          </a:prstGeom>
          <a:noFill/>
        </p:spPr>
      </p:pic>
      <p:sp>
        <p:nvSpPr>
          <p:cNvPr id="5" name="TextBox 4"/>
          <p:cNvSpPr txBox="1"/>
          <p:nvPr/>
        </p:nvSpPr>
        <p:spPr>
          <a:xfrm>
            <a:off x="0" y="0"/>
            <a:ext cx="3657600" cy="457200"/>
          </a:xfrm>
          <a:prstGeom prst="rect">
            <a:avLst/>
          </a:prstGeom>
          <a:noFill/>
        </p:spPr>
        <p:txBody>
          <a:bodyPr wrap="square" rtlCol="0">
            <a:spAutoFit/>
          </a:bodyPr>
          <a:lstStyle/>
          <a:p>
            <a:r>
              <a:rPr lang="en-US" b="1" dirty="0" smtClean="0">
                <a:latin typeface="Times New Roman" pitchFamily="18" charset="0"/>
                <a:cs typeface="Times New Roman" pitchFamily="18" charset="0"/>
              </a:rPr>
              <a:t>Transcription termination</a:t>
            </a:r>
            <a:endParaRPr lang="en-US" b="1"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 Box 2"/>
          <p:cNvSpPr txBox="1">
            <a:spLocks noChangeArrowheads="1"/>
          </p:cNvSpPr>
          <p:nvPr/>
        </p:nvSpPr>
        <p:spPr bwMode="auto">
          <a:xfrm>
            <a:off x="228600" y="914400"/>
            <a:ext cx="8689226" cy="1384995"/>
          </a:xfrm>
          <a:prstGeom prst="rect">
            <a:avLst/>
          </a:prstGeom>
          <a:noFill/>
          <a:ln w="9525">
            <a:noFill/>
            <a:miter lim="800000"/>
            <a:headEnd/>
            <a:tailEnd/>
          </a:ln>
          <a:effectLst/>
        </p:spPr>
        <p:txBody>
          <a:bodyPr wrap="square">
            <a:spAutoFit/>
          </a:bodyPr>
          <a:lstStyle/>
          <a:p>
            <a:r>
              <a:rPr lang="en-US" sz="2800" b="1" dirty="0">
                <a:solidFill>
                  <a:schemeClr val="accent2"/>
                </a:solidFill>
                <a:latin typeface="Times New Roman" pitchFamily="18" charset="0"/>
                <a:cs typeface="Times New Roman" pitchFamily="18" charset="0"/>
              </a:rPr>
              <a:t>Transcription initiation in Eukaryotes required many </a:t>
            </a:r>
            <a:r>
              <a:rPr lang="en-US" sz="2800" b="1" dirty="0" smtClean="0">
                <a:solidFill>
                  <a:schemeClr val="accent2"/>
                </a:solidFill>
                <a:latin typeface="Times New Roman" pitchFamily="18" charset="0"/>
                <a:cs typeface="Times New Roman" pitchFamily="18" charset="0"/>
              </a:rPr>
              <a:t>proteins (requires </a:t>
            </a:r>
            <a:r>
              <a:rPr lang="en-US" sz="2800" b="1" dirty="0">
                <a:solidFill>
                  <a:schemeClr val="accent2"/>
                </a:solidFill>
                <a:latin typeface="Times New Roman" pitchFamily="18" charset="0"/>
                <a:cs typeface="Times New Roman" pitchFamily="18" charset="0"/>
              </a:rPr>
              <a:t>general transcription factors and must deal with </a:t>
            </a:r>
            <a:r>
              <a:rPr lang="en-US" sz="2800" b="1" dirty="0" err="1">
                <a:solidFill>
                  <a:schemeClr val="accent2"/>
                </a:solidFill>
                <a:latin typeface="Times New Roman" pitchFamily="18" charset="0"/>
                <a:cs typeface="Times New Roman" pitchFamily="18" charset="0"/>
              </a:rPr>
              <a:t>nucleosomal</a:t>
            </a:r>
            <a:r>
              <a:rPr lang="en-US" sz="2800" b="1" dirty="0">
                <a:solidFill>
                  <a:schemeClr val="accent2"/>
                </a:solidFill>
                <a:latin typeface="Times New Roman" pitchFamily="18" charset="0"/>
                <a:cs typeface="Times New Roman" pitchFamily="18" charset="0"/>
              </a:rPr>
              <a:t> </a:t>
            </a:r>
            <a:r>
              <a:rPr lang="en-US" sz="2800" b="1" dirty="0" smtClean="0">
                <a:solidFill>
                  <a:schemeClr val="accent2"/>
                </a:solidFill>
                <a:latin typeface="Times New Roman" pitchFamily="18" charset="0"/>
                <a:cs typeface="Times New Roman" pitchFamily="18" charset="0"/>
              </a:rPr>
              <a:t>structures)</a:t>
            </a:r>
            <a:endParaRPr lang="en-US" sz="2800" b="1" dirty="0">
              <a:solidFill>
                <a:schemeClr val="accent2"/>
              </a:solidFill>
              <a:latin typeface="Times New Roman" pitchFamily="18" charset="0"/>
              <a:cs typeface="Times New Roman" pitchFamily="18" charset="0"/>
            </a:endParaRPr>
          </a:p>
        </p:txBody>
      </p:sp>
      <p:pic>
        <p:nvPicPr>
          <p:cNvPr id="286725" name="Picture 5" descr="table 6-02"/>
          <p:cNvPicPr>
            <a:picLocks noChangeAspect="1" noChangeArrowheads="1"/>
          </p:cNvPicPr>
          <p:nvPr/>
        </p:nvPicPr>
        <p:blipFill>
          <a:blip r:embed="rId3" cstate="print"/>
          <a:srcRect/>
          <a:stretch>
            <a:fillRect/>
          </a:stretch>
        </p:blipFill>
        <p:spPr bwMode="auto">
          <a:xfrm>
            <a:off x="0" y="2743200"/>
            <a:ext cx="8915400" cy="3273425"/>
          </a:xfrm>
          <a:prstGeom prst="rect">
            <a:avLst/>
          </a:prstGeom>
          <a:noFill/>
        </p:spPr>
      </p:pic>
      <p:sp>
        <p:nvSpPr>
          <p:cNvPr id="4" name="TextBox 3"/>
          <p:cNvSpPr txBox="1"/>
          <p:nvPr/>
        </p:nvSpPr>
        <p:spPr>
          <a:xfrm>
            <a:off x="0" y="0"/>
            <a:ext cx="89154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TRANSCRIPTION IN EUKARYOTES</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descr="12_Figure14"/>
          <p:cNvPicPr>
            <a:picLocks noChangeAspect="1" noChangeArrowheads="1"/>
          </p:cNvPicPr>
          <p:nvPr/>
        </p:nvPicPr>
        <p:blipFill>
          <a:blip r:embed="rId2" cstate="print"/>
          <a:srcRect/>
          <a:stretch>
            <a:fillRect/>
          </a:stretch>
        </p:blipFill>
        <p:spPr bwMode="auto">
          <a:xfrm>
            <a:off x="304800" y="2362200"/>
            <a:ext cx="8548687" cy="1663700"/>
          </a:xfrm>
          <a:prstGeom prst="rect">
            <a:avLst/>
          </a:prstGeom>
          <a:noFill/>
        </p:spPr>
      </p:pic>
      <p:sp>
        <p:nvSpPr>
          <p:cNvPr id="6" name="TextBox 5"/>
          <p:cNvSpPr txBox="1"/>
          <p:nvPr/>
        </p:nvSpPr>
        <p:spPr>
          <a:xfrm>
            <a:off x="228600" y="228600"/>
            <a:ext cx="8763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RNA polymerase II core promoters are made up of combinations of four different sequence elements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12_Figure15"/>
          <p:cNvPicPr>
            <a:picLocks noChangeAspect="1" noChangeArrowheads="1"/>
          </p:cNvPicPr>
          <p:nvPr/>
        </p:nvPicPr>
        <p:blipFill>
          <a:blip r:embed="rId2" cstate="print"/>
          <a:srcRect/>
          <a:stretch>
            <a:fillRect/>
          </a:stretch>
        </p:blipFill>
        <p:spPr bwMode="auto">
          <a:xfrm>
            <a:off x="5105400" y="990600"/>
            <a:ext cx="2872185" cy="5670550"/>
          </a:xfrm>
          <a:prstGeom prst="rect">
            <a:avLst/>
          </a:prstGeom>
          <a:noFill/>
        </p:spPr>
      </p:pic>
      <p:sp>
        <p:nvSpPr>
          <p:cNvPr id="5" name="TextBox 4"/>
          <p:cNvSpPr txBox="1"/>
          <p:nvPr/>
        </p:nvSpPr>
        <p:spPr>
          <a:xfrm>
            <a:off x="0" y="0"/>
            <a:ext cx="88392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RNA polymerase II form a pre-initiation complex with general transcription factors at the promoter</a:t>
            </a:r>
            <a:endParaRPr lang="en-US" sz="2800" b="1" dirty="0">
              <a:solidFill>
                <a:schemeClr val="accent2"/>
              </a:solidFill>
              <a:latin typeface="Times New Roman" pitchFamily="18" charset="0"/>
              <a:cs typeface="Times New Roman" pitchFamily="18" charset="0"/>
            </a:endParaRPr>
          </a:p>
        </p:txBody>
      </p:sp>
      <p:sp>
        <p:nvSpPr>
          <p:cNvPr id="6" name="TextBox 5"/>
          <p:cNvSpPr txBox="1"/>
          <p:nvPr/>
        </p:nvSpPr>
        <p:spPr>
          <a:xfrm>
            <a:off x="152400" y="1066800"/>
            <a:ext cx="5029200" cy="1384995"/>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Promoter escape requires </a:t>
            </a:r>
            <a:r>
              <a:rPr lang="en-US" sz="2800" b="1" dirty="0" err="1" smtClean="0">
                <a:solidFill>
                  <a:schemeClr val="accent2"/>
                </a:solidFill>
                <a:latin typeface="Times New Roman" pitchFamily="18" charset="0"/>
                <a:cs typeface="Times New Roman" pitchFamily="18" charset="0"/>
              </a:rPr>
              <a:t>phosphorylation</a:t>
            </a:r>
            <a:r>
              <a:rPr lang="en-US" sz="2800" b="1" dirty="0" smtClean="0">
                <a:solidFill>
                  <a:schemeClr val="accent2"/>
                </a:solidFill>
                <a:latin typeface="Times New Roman" pitchFamily="18" charset="0"/>
                <a:cs typeface="Times New Roman" pitchFamily="18" charset="0"/>
              </a:rPr>
              <a:t> of the </a:t>
            </a:r>
            <a:r>
              <a:rPr lang="en-US" sz="2800" b="1" dirty="0" smtClean="0">
                <a:solidFill>
                  <a:schemeClr val="accent2"/>
                </a:solidFill>
                <a:latin typeface="Times New Roman" pitchFamily="18" charset="0"/>
                <a:cs typeface="Times New Roman" pitchFamily="18" charset="0"/>
              </a:rPr>
              <a:t>polymerase </a:t>
            </a:r>
            <a:r>
              <a:rPr lang="en-US" sz="2800" b="1" dirty="0" smtClean="0">
                <a:solidFill>
                  <a:schemeClr val="accent2"/>
                </a:solidFill>
                <a:latin typeface="Times New Roman" pitchFamily="18" charset="0"/>
                <a:cs typeface="Times New Roman" pitchFamily="18" charset="0"/>
              </a:rPr>
              <a:t>“tail”</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1027" descr="06003"/>
          <p:cNvPicPr>
            <a:picLocks noChangeAspect="1" noChangeArrowheads="1"/>
          </p:cNvPicPr>
          <p:nvPr/>
        </p:nvPicPr>
        <p:blipFill>
          <a:blip r:embed="rId3" cstate="print"/>
          <a:srcRect/>
          <a:stretch>
            <a:fillRect/>
          </a:stretch>
        </p:blipFill>
        <p:spPr bwMode="auto">
          <a:xfrm>
            <a:off x="1447800" y="609600"/>
            <a:ext cx="5638800" cy="4530725"/>
          </a:xfrm>
          <a:prstGeom prst="rect">
            <a:avLst/>
          </a:prstGeom>
          <a:noFill/>
          <a:ln w="9525">
            <a:noFill/>
            <a:miter lim="800000"/>
            <a:headEnd/>
            <a:tailEnd/>
          </a:ln>
          <a:effectLst/>
        </p:spPr>
      </p:pic>
      <p:sp>
        <p:nvSpPr>
          <p:cNvPr id="138244" name="Text Box 1028"/>
          <p:cNvSpPr txBox="1">
            <a:spLocks noChangeArrowheads="1"/>
          </p:cNvSpPr>
          <p:nvPr/>
        </p:nvSpPr>
        <p:spPr bwMode="auto">
          <a:xfrm>
            <a:off x="609600" y="5288340"/>
            <a:ext cx="7543800" cy="1569660"/>
          </a:xfrm>
          <a:prstGeom prst="rect">
            <a:avLst/>
          </a:prstGeom>
          <a:noFill/>
          <a:ln w="9525">
            <a:noFill/>
            <a:miter lim="800000"/>
            <a:headEnd/>
            <a:tailEnd/>
          </a:ln>
          <a:effectLst/>
        </p:spPr>
        <p:txBody>
          <a:bodyPr>
            <a:spAutoFit/>
          </a:bodyPr>
          <a:lstStyle/>
          <a:p>
            <a:pPr>
              <a:spcBef>
                <a:spcPct val="50000"/>
              </a:spcBef>
            </a:pPr>
            <a:r>
              <a:rPr lang="en-US" b="1" dirty="0">
                <a:latin typeface="Times New Roman" pitchFamily="18" charset="0"/>
                <a:cs typeface="Times New Roman" pitchFamily="18" charset="0"/>
              </a:rPr>
              <a:t>Genes can be expressed with different efficiencies.</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Gene A is transcribed and translated much more efficiently than gene B. This allows the amount of protein A in the cell to be much greater than that of protein B. </a:t>
            </a:r>
          </a:p>
        </p:txBody>
      </p:sp>
      <p:sp>
        <p:nvSpPr>
          <p:cNvPr id="138245" name="Text Box 1029"/>
          <p:cNvSpPr txBox="1">
            <a:spLocks noChangeArrowheads="1"/>
          </p:cNvSpPr>
          <p:nvPr/>
        </p:nvSpPr>
        <p:spPr bwMode="auto">
          <a:xfrm>
            <a:off x="0" y="0"/>
            <a:ext cx="3433761" cy="584775"/>
          </a:xfrm>
          <a:prstGeom prst="rect">
            <a:avLst/>
          </a:prstGeom>
          <a:noFill/>
          <a:ln w="9525">
            <a:noFill/>
            <a:miter lim="800000"/>
            <a:headEnd/>
            <a:tailEnd/>
          </a:ln>
          <a:effectLst/>
        </p:spPr>
        <p:txBody>
          <a:bodyPr wrap="none">
            <a:spAutoFit/>
          </a:bodyPr>
          <a:lstStyle/>
          <a:p>
            <a:r>
              <a:rPr lang="en-US" sz="3200" dirty="0">
                <a:solidFill>
                  <a:srgbClr val="FF0000"/>
                </a:solidFill>
                <a:latin typeface="Times New Roman" pitchFamily="18" charset="0"/>
                <a:cs typeface="Times New Roman" pitchFamily="18" charset="0"/>
              </a:rPr>
              <a:t>From DNA to RNA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12_Figure16"/>
          <p:cNvPicPr>
            <a:picLocks noChangeAspect="1" noChangeArrowheads="1"/>
          </p:cNvPicPr>
          <p:nvPr/>
        </p:nvPicPr>
        <p:blipFill>
          <a:blip r:embed="rId2" cstate="print"/>
          <a:srcRect/>
          <a:stretch>
            <a:fillRect/>
          </a:stretch>
        </p:blipFill>
        <p:spPr bwMode="auto">
          <a:xfrm>
            <a:off x="3724275" y="838200"/>
            <a:ext cx="5419725" cy="5694280"/>
          </a:xfrm>
          <a:prstGeom prst="rect">
            <a:avLst/>
          </a:prstGeom>
          <a:noFill/>
        </p:spPr>
      </p:pic>
      <p:sp>
        <p:nvSpPr>
          <p:cNvPr id="5" name="TextBox 4"/>
          <p:cNvSpPr txBox="1"/>
          <p:nvPr/>
        </p:nvSpPr>
        <p:spPr>
          <a:xfrm>
            <a:off x="228600" y="0"/>
            <a:ext cx="84582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TBP binds to and distorts DNA using a </a:t>
            </a:r>
            <a:r>
              <a:rPr lang="en-US" sz="2800" b="1" dirty="0" smtClean="0">
                <a:solidFill>
                  <a:schemeClr val="accent2"/>
                </a:solidFill>
                <a:latin typeface="Symbol" pitchFamily="18" charset="2"/>
                <a:cs typeface="Times New Roman" pitchFamily="18" charset="0"/>
              </a:rPr>
              <a:t>b</a:t>
            </a:r>
            <a:r>
              <a:rPr lang="en-US" sz="2800" b="1" dirty="0" smtClean="0">
                <a:solidFill>
                  <a:schemeClr val="accent2"/>
                </a:solidFill>
                <a:latin typeface="Times New Roman" pitchFamily="18" charset="0"/>
                <a:cs typeface="Times New Roman" pitchFamily="18" charset="0"/>
              </a:rPr>
              <a:t> sheet inserted into the minor groove</a:t>
            </a:r>
            <a:endParaRPr lang="en-US" sz="2800" b="1" dirty="0">
              <a:solidFill>
                <a:schemeClr val="accent2"/>
              </a:solidFill>
              <a:latin typeface="Times New Roman" pitchFamily="18" charset="0"/>
              <a:cs typeface="Times New Roman" pitchFamily="18" charset="0"/>
            </a:endParaRPr>
          </a:p>
        </p:txBody>
      </p:sp>
      <p:pic>
        <p:nvPicPr>
          <p:cNvPr id="6" name="Picture 3" descr="12_Figure15"/>
          <p:cNvPicPr>
            <a:picLocks noChangeAspect="1" noChangeArrowheads="1"/>
          </p:cNvPicPr>
          <p:nvPr/>
        </p:nvPicPr>
        <p:blipFill>
          <a:blip r:embed="rId3" cstate="print"/>
          <a:srcRect/>
          <a:stretch>
            <a:fillRect/>
          </a:stretch>
        </p:blipFill>
        <p:spPr bwMode="auto">
          <a:xfrm>
            <a:off x="304800" y="990600"/>
            <a:ext cx="2872185" cy="56705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3505200" y="762000"/>
            <a:ext cx="5638800" cy="5638800"/>
          </a:xfrm>
          <a:prstGeom prst="rect">
            <a:avLst/>
          </a:prstGeom>
          <a:noFill/>
        </p:spPr>
      </p:pic>
      <p:sp>
        <p:nvSpPr>
          <p:cNvPr id="4" name="TextBox 3"/>
          <p:cNvSpPr txBox="1"/>
          <p:nvPr/>
        </p:nvSpPr>
        <p:spPr>
          <a:xfrm>
            <a:off x="0" y="0"/>
            <a:ext cx="9144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The other general transcription factors also have specific roles in initiation</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descr="12_Figure17"/>
          <p:cNvPicPr>
            <a:picLocks noChangeAspect="1" noChangeArrowheads="1"/>
          </p:cNvPicPr>
          <p:nvPr/>
        </p:nvPicPr>
        <p:blipFill>
          <a:blip r:embed="rId2" cstate="print"/>
          <a:srcRect/>
          <a:stretch>
            <a:fillRect/>
          </a:stretch>
        </p:blipFill>
        <p:spPr bwMode="auto">
          <a:xfrm>
            <a:off x="2802850" y="762000"/>
            <a:ext cx="6341150" cy="5527675"/>
          </a:xfrm>
          <a:prstGeom prst="rect">
            <a:avLst/>
          </a:prstGeom>
          <a:noFill/>
        </p:spPr>
      </p:pic>
      <p:pic>
        <p:nvPicPr>
          <p:cNvPr id="4" name="Picture 3" descr="12_Figure15"/>
          <p:cNvPicPr>
            <a:picLocks noChangeAspect="1" noChangeArrowheads="1"/>
          </p:cNvPicPr>
          <p:nvPr/>
        </p:nvPicPr>
        <p:blipFill>
          <a:blip r:embed="rId3" cstate="print"/>
          <a:srcRect/>
          <a:stretch>
            <a:fillRect/>
          </a:stretch>
        </p:blipFill>
        <p:spPr bwMode="auto">
          <a:xfrm>
            <a:off x="0" y="838200"/>
            <a:ext cx="2872185" cy="5670550"/>
          </a:xfrm>
          <a:prstGeom prst="rect">
            <a:avLst/>
          </a:prstGeom>
          <a:noFill/>
        </p:spPr>
      </p:pic>
      <p:sp>
        <p:nvSpPr>
          <p:cNvPr id="6" name="TextBox 5"/>
          <p:cNvSpPr txBox="1"/>
          <p:nvPr/>
        </p:nvSpPr>
        <p:spPr>
          <a:xfrm>
            <a:off x="2971800" y="228600"/>
            <a:ext cx="57150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TFIIB-TBP-Promoter complex</a:t>
            </a:r>
            <a:endParaRPr lang="en-US" b="1"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12_Figure18"/>
          <p:cNvPicPr>
            <a:picLocks noChangeAspect="1" noChangeArrowheads="1"/>
          </p:cNvPicPr>
          <p:nvPr/>
        </p:nvPicPr>
        <p:blipFill>
          <a:blip r:embed="rId2" cstate="print"/>
          <a:srcRect/>
          <a:stretch>
            <a:fillRect/>
          </a:stretch>
        </p:blipFill>
        <p:spPr bwMode="auto">
          <a:xfrm>
            <a:off x="838200" y="2057400"/>
            <a:ext cx="7323137" cy="4491797"/>
          </a:xfrm>
          <a:prstGeom prst="rect">
            <a:avLst/>
          </a:prstGeom>
          <a:noFill/>
        </p:spPr>
      </p:pic>
      <p:sp>
        <p:nvSpPr>
          <p:cNvPr id="5" name="TextBox 4"/>
          <p:cNvSpPr txBox="1"/>
          <p:nvPr/>
        </p:nvSpPr>
        <p:spPr>
          <a:xfrm>
            <a:off x="0" y="152400"/>
            <a:ext cx="9144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In vivo, transcription initiation requires additional proteins, including the mediator complex</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12_Figure19"/>
          <p:cNvPicPr>
            <a:picLocks noChangeAspect="1" noChangeArrowheads="1"/>
          </p:cNvPicPr>
          <p:nvPr/>
        </p:nvPicPr>
        <p:blipFill>
          <a:blip r:embed="rId2" cstate="print"/>
          <a:srcRect/>
          <a:stretch>
            <a:fillRect/>
          </a:stretch>
        </p:blipFill>
        <p:spPr bwMode="auto">
          <a:xfrm>
            <a:off x="4343400" y="838200"/>
            <a:ext cx="3387700" cy="5578475"/>
          </a:xfrm>
          <a:prstGeom prst="rect">
            <a:avLst/>
          </a:prstGeom>
          <a:noFill/>
        </p:spPr>
      </p:pic>
      <p:sp>
        <p:nvSpPr>
          <p:cNvPr id="5" name="TextBox 4"/>
          <p:cNvSpPr txBox="1"/>
          <p:nvPr/>
        </p:nvSpPr>
        <p:spPr>
          <a:xfrm>
            <a:off x="0" y="0"/>
            <a:ext cx="85344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Mediator consists of many subunits, some conserved from yeast to human</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1" name="Picture 3" descr="06021_1"/>
          <p:cNvPicPr>
            <a:picLocks noChangeAspect="1" noChangeArrowheads="1"/>
          </p:cNvPicPr>
          <p:nvPr/>
        </p:nvPicPr>
        <p:blipFill>
          <a:blip r:embed="rId3" cstate="print"/>
          <a:srcRect/>
          <a:stretch>
            <a:fillRect/>
          </a:stretch>
        </p:blipFill>
        <p:spPr bwMode="auto">
          <a:xfrm>
            <a:off x="304800" y="990600"/>
            <a:ext cx="4941888" cy="5867400"/>
          </a:xfrm>
          <a:prstGeom prst="rect">
            <a:avLst/>
          </a:prstGeom>
          <a:noFill/>
          <a:ln w="9525">
            <a:noFill/>
            <a:miter lim="800000"/>
            <a:headEnd/>
            <a:tailEnd/>
          </a:ln>
          <a:effectLst/>
        </p:spPr>
      </p:pic>
      <p:sp>
        <p:nvSpPr>
          <p:cNvPr id="114692" name="Text Box 4"/>
          <p:cNvSpPr txBox="1">
            <a:spLocks noChangeArrowheads="1"/>
          </p:cNvSpPr>
          <p:nvPr/>
        </p:nvSpPr>
        <p:spPr bwMode="auto">
          <a:xfrm>
            <a:off x="5410200" y="762000"/>
            <a:ext cx="3505200" cy="5047536"/>
          </a:xfrm>
          <a:prstGeom prst="rect">
            <a:avLst/>
          </a:prstGeom>
          <a:noFill/>
          <a:ln w="9525">
            <a:noFill/>
            <a:miter lim="800000"/>
            <a:headEnd/>
            <a:tailEnd/>
          </a:ln>
          <a:effectLst/>
        </p:spPr>
        <p:txBody>
          <a:bodyPr>
            <a:spAutoFit/>
          </a:bodyPr>
          <a:lstStyle/>
          <a:p>
            <a:r>
              <a:rPr lang="en-US" sz="1400" b="1" dirty="0">
                <a:latin typeface="Times New Roman" pitchFamily="18" charset="0"/>
                <a:cs typeface="Times New Roman" pitchFamily="18" charset="0"/>
              </a:rPr>
              <a:t>Summary of the steps leading from gene to protein in </a:t>
            </a:r>
            <a:r>
              <a:rPr lang="en-US" sz="1400" b="1" dirty="0" err="1">
                <a:latin typeface="Times New Roman" pitchFamily="18" charset="0"/>
                <a:cs typeface="Times New Roman" pitchFamily="18" charset="0"/>
              </a:rPr>
              <a:t>eucaryotes</a:t>
            </a:r>
            <a:r>
              <a:rPr lang="en-US" sz="1400" b="1" dirty="0">
                <a:latin typeface="Times New Roman" pitchFamily="18" charset="0"/>
                <a:cs typeface="Times New Roman" pitchFamily="18" charset="0"/>
              </a:rPr>
              <a:t> and bacteria.</a:t>
            </a:r>
            <a:r>
              <a:rPr lang="en-US" sz="1400" dirty="0">
                <a:latin typeface="Times New Roman" pitchFamily="18" charset="0"/>
                <a:cs typeface="Times New Roman" pitchFamily="18" charset="0"/>
              </a:rPr>
              <a:t> The final level of a protein in the cell depends on the efficiency of each step and on the rates of degradation of the RNA and protein molecules. (A) In </a:t>
            </a:r>
            <a:r>
              <a:rPr lang="en-US" sz="1400" dirty="0" err="1">
                <a:latin typeface="Times New Roman" pitchFamily="18" charset="0"/>
                <a:cs typeface="Times New Roman" pitchFamily="18" charset="0"/>
              </a:rPr>
              <a:t>eucaryotic</a:t>
            </a:r>
            <a:r>
              <a:rPr lang="en-US" sz="1400" dirty="0">
                <a:latin typeface="Times New Roman" pitchFamily="18" charset="0"/>
                <a:cs typeface="Times New Roman" pitchFamily="18" charset="0"/>
              </a:rPr>
              <a:t> cells the RNA molecule produced by transcription alone (sometimes referred to as the primary transcript) would contain both coding (</a:t>
            </a:r>
            <a:r>
              <a:rPr lang="en-US" sz="1400" dirty="0" err="1">
                <a:latin typeface="Times New Roman" pitchFamily="18" charset="0"/>
                <a:cs typeface="Times New Roman" pitchFamily="18" charset="0"/>
              </a:rPr>
              <a:t>exon</a:t>
            </a:r>
            <a:r>
              <a:rPr lang="en-US" sz="1400" dirty="0">
                <a:latin typeface="Times New Roman" pitchFamily="18" charset="0"/>
                <a:cs typeface="Times New Roman" pitchFamily="18" charset="0"/>
              </a:rPr>
              <a:t>) and </a:t>
            </a:r>
            <a:r>
              <a:rPr lang="en-US" sz="1400" dirty="0" err="1">
                <a:latin typeface="Times New Roman" pitchFamily="18" charset="0"/>
                <a:cs typeface="Times New Roman" pitchFamily="18" charset="0"/>
              </a:rPr>
              <a:t>noncoding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intron</a:t>
            </a:r>
            <a:r>
              <a:rPr lang="en-US" sz="1400" dirty="0">
                <a:latin typeface="Times New Roman" pitchFamily="18" charset="0"/>
                <a:cs typeface="Times New Roman" pitchFamily="18" charset="0"/>
              </a:rPr>
              <a:t>) sequences. Before it can be translated into protein, the two ends of the RNA are modified, the </a:t>
            </a:r>
            <a:r>
              <a:rPr lang="en-US" sz="1400" dirty="0" err="1">
                <a:latin typeface="Times New Roman" pitchFamily="18" charset="0"/>
                <a:cs typeface="Times New Roman" pitchFamily="18" charset="0"/>
              </a:rPr>
              <a:t>introns</a:t>
            </a:r>
            <a:r>
              <a:rPr lang="en-US" sz="1400" dirty="0">
                <a:latin typeface="Times New Roman" pitchFamily="18" charset="0"/>
                <a:cs typeface="Times New Roman" pitchFamily="18" charset="0"/>
              </a:rPr>
              <a:t> are removed by an </a:t>
            </a:r>
            <a:r>
              <a:rPr lang="en-US" sz="1400" dirty="0" err="1">
                <a:latin typeface="Times New Roman" pitchFamily="18" charset="0"/>
                <a:cs typeface="Times New Roman" pitchFamily="18" charset="0"/>
              </a:rPr>
              <a:t>enzymatically</a:t>
            </a:r>
            <a:r>
              <a:rPr lang="en-US" sz="1400" dirty="0">
                <a:latin typeface="Times New Roman" pitchFamily="18" charset="0"/>
                <a:cs typeface="Times New Roman" pitchFamily="18" charset="0"/>
              </a:rPr>
              <a:t> catalyzed RNA splicing reaction, and the resulting mRNA is transported from the nucleus to the cytoplasm. Although these steps are depicted as occurring one at a time, in a sequence, in reality they are coupled and different steps can occur simultaneously. For example, the RNA cap is added and splicing typically begins before transcription has been completed. Because of this coupling, complete primary RNA transcripts do not typically exist in the cell. </a:t>
            </a:r>
          </a:p>
        </p:txBody>
      </p:sp>
      <p:sp>
        <p:nvSpPr>
          <p:cNvPr id="114693" name="Text Box 5"/>
          <p:cNvSpPr txBox="1">
            <a:spLocks noChangeArrowheads="1"/>
          </p:cNvSpPr>
          <p:nvPr/>
        </p:nvSpPr>
        <p:spPr bwMode="auto">
          <a:xfrm>
            <a:off x="152400" y="0"/>
            <a:ext cx="5410200" cy="830997"/>
          </a:xfrm>
          <a:prstGeom prst="rect">
            <a:avLst/>
          </a:prstGeom>
          <a:noFill/>
          <a:ln w="9525">
            <a:noFill/>
            <a:miter lim="800000"/>
            <a:headEnd/>
            <a:tailEnd/>
          </a:ln>
          <a:effectLst/>
        </p:spPr>
        <p:txBody>
          <a:bodyPr>
            <a:spAutoFit/>
          </a:bodyPr>
          <a:lstStyle/>
          <a:p>
            <a:pPr>
              <a:spcBef>
                <a:spcPct val="50000"/>
              </a:spcBef>
            </a:pPr>
            <a:r>
              <a:rPr lang="en-US" b="1" dirty="0">
                <a:solidFill>
                  <a:schemeClr val="accent2"/>
                </a:solidFill>
                <a:latin typeface="Times New Roman" pitchFamily="18" charset="0"/>
                <a:cs typeface="Times New Roman" pitchFamily="18" charset="0"/>
              </a:rPr>
              <a:t>Transcription elongation in eukaryotes is tightly coupled to RNA processing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7" name="Picture 3" descr="06021_2"/>
          <p:cNvPicPr>
            <a:picLocks noChangeAspect="1" noChangeArrowheads="1"/>
          </p:cNvPicPr>
          <p:nvPr/>
        </p:nvPicPr>
        <p:blipFill>
          <a:blip r:embed="rId3" cstate="print"/>
          <a:srcRect/>
          <a:stretch>
            <a:fillRect/>
          </a:stretch>
        </p:blipFill>
        <p:spPr bwMode="auto">
          <a:xfrm>
            <a:off x="228600" y="228600"/>
            <a:ext cx="6629400" cy="3297238"/>
          </a:xfrm>
          <a:prstGeom prst="rect">
            <a:avLst/>
          </a:prstGeom>
          <a:noFill/>
          <a:ln w="9525">
            <a:noFill/>
            <a:miter lim="800000"/>
            <a:headEnd/>
            <a:tailEnd/>
          </a:ln>
          <a:effectLst/>
        </p:spPr>
      </p:pic>
      <p:sp>
        <p:nvSpPr>
          <p:cNvPr id="113668" name="Text Box 4"/>
          <p:cNvSpPr txBox="1">
            <a:spLocks noChangeArrowheads="1"/>
          </p:cNvSpPr>
          <p:nvPr/>
        </p:nvSpPr>
        <p:spPr bwMode="auto">
          <a:xfrm>
            <a:off x="228600" y="4114800"/>
            <a:ext cx="8915400" cy="1323439"/>
          </a:xfrm>
          <a:prstGeom prst="rect">
            <a:avLst/>
          </a:prstGeom>
          <a:noFill/>
          <a:ln w="9525">
            <a:noFill/>
            <a:miter lim="800000"/>
            <a:headEnd/>
            <a:tailEnd/>
          </a:ln>
          <a:effectLst/>
        </p:spPr>
        <p:txBody>
          <a:bodyPr>
            <a:spAutoFit/>
          </a:bodyPr>
          <a:lstStyle/>
          <a:p>
            <a:pPr>
              <a:spcBef>
                <a:spcPct val="50000"/>
              </a:spcBef>
            </a:pPr>
            <a:r>
              <a:rPr lang="en-US" sz="1600" dirty="0">
                <a:latin typeface="Times New Roman" pitchFamily="18" charset="0"/>
                <a:cs typeface="Times New Roman" pitchFamily="18" charset="0"/>
              </a:rPr>
              <a:t>(B) In </a:t>
            </a:r>
            <a:r>
              <a:rPr lang="en-US" sz="1600" dirty="0" err="1">
                <a:latin typeface="Times New Roman" pitchFamily="18" charset="0"/>
                <a:cs typeface="Times New Roman" pitchFamily="18" charset="0"/>
              </a:rPr>
              <a:t>procaryotes</a:t>
            </a:r>
            <a:r>
              <a:rPr lang="en-US" sz="1600" dirty="0">
                <a:latin typeface="Times New Roman" pitchFamily="18" charset="0"/>
                <a:cs typeface="Times New Roman" pitchFamily="18" charset="0"/>
              </a:rPr>
              <a:t> the production of mRNA molecules is much simpler. The 5' end of an mRNA molecule is produced by the initiation of transcription by RNA polymerase, and the 3' end is produced by the termination of transcription. Since </a:t>
            </a:r>
            <a:r>
              <a:rPr lang="en-US" sz="1600" dirty="0" err="1">
                <a:latin typeface="Times New Roman" pitchFamily="18" charset="0"/>
                <a:cs typeface="Times New Roman" pitchFamily="18" charset="0"/>
              </a:rPr>
              <a:t>procaryotic</a:t>
            </a:r>
            <a:r>
              <a:rPr lang="en-US" sz="1600" dirty="0">
                <a:latin typeface="Times New Roman" pitchFamily="18" charset="0"/>
                <a:cs typeface="Times New Roman" pitchFamily="18" charset="0"/>
              </a:rPr>
              <a:t> cells lack a nucleus, transcription and translation take place in a common compartment. In fact, translation of a bacterial mRNA often begins before its synthesis has been completed.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descr="12_Figure20"/>
          <p:cNvPicPr>
            <a:picLocks noChangeAspect="1" noChangeArrowheads="1"/>
          </p:cNvPicPr>
          <p:nvPr/>
        </p:nvPicPr>
        <p:blipFill>
          <a:blip r:embed="rId2" cstate="print"/>
          <a:srcRect/>
          <a:stretch>
            <a:fillRect/>
          </a:stretch>
        </p:blipFill>
        <p:spPr bwMode="auto">
          <a:xfrm>
            <a:off x="304800" y="1066800"/>
            <a:ext cx="8548687" cy="5157787"/>
          </a:xfrm>
          <a:prstGeom prst="rect">
            <a:avLst/>
          </a:prstGeom>
          <a:noFill/>
        </p:spPr>
      </p:pic>
      <p:sp>
        <p:nvSpPr>
          <p:cNvPr id="5" name="TextBox 4"/>
          <p:cNvSpPr txBox="1"/>
          <p:nvPr/>
        </p:nvSpPr>
        <p:spPr>
          <a:xfrm>
            <a:off x="152400" y="0"/>
            <a:ext cx="89916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A new set of factors stimulate </a:t>
            </a:r>
            <a:r>
              <a:rPr lang="en-US" sz="2800" b="1" dirty="0" err="1" smtClean="0">
                <a:solidFill>
                  <a:schemeClr val="accent2"/>
                </a:solidFill>
                <a:latin typeface="Times New Roman" pitchFamily="18" charset="0"/>
                <a:cs typeface="Times New Roman" pitchFamily="18" charset="0"/>
              </a:rPr>
              <a:t>Pol</a:t>
            </a:r>
            <a:r>
              <a:rPr lang="en-US" sz="2800" b="1" dirty="0" smtClean="0">
                <a:solidFill>
                  <a:schemeClr val="accent2"/>
                </a:solidFill>
                <a:latin typeface="Times New Roman" pitchFamily="18" charset="0"/>
                <a:cs typeface="Times New Roman" pitchFamily="18" charset="0"/>
              </a:rPr>
              <a:t> II elongation and RNA proofreading</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descr="12_Figure21"/>
          <p:cNvPicPr>
            <a:picLocks noChangeAspect="1" noChangeArrowheads="1"/>
          </p:cNvPicPr>
          <p:nvPr/>
        </p:nvPicPr>
        <p:blipFill>
          <a:blip r:embed="rId2" cstate="print"/>
          <a:srcRect/>
          <a:stretch>
            <a:fillRect/>
          </a:stretch>
        </p:blipFill>
        <p:spPr bwMode="auto">
          <a:xfrm>
            <a:off x="457200" y="1676400"/>
            <a:ext cx="8188325" cy="4597400"/>
          </a:xfrm>
          <a:prstGeom prst="rect">
            <a:avLst/>
          </a:prstGeom>
          <a:noFill/>
        </p:spPr>
      </p:pic>
      <p:sp>
        <p:nvSpPr>
          <p:cNvPr id="5" name="TextBox 4"/>
          <p:cNvSpPr txBox="1"/>
          <p:nvPr/>
        </p:nvSpPr>
        <p:spPr>
          <a:xfrm>
            <a:off x="0" y="228600"/>
            <a:ext cx="89154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TFIIS stimulates the overall rate of elongation by limiting the time that </a:t>
            </a:r>
            <a:r>
              <a:rPr lang="en-US" b="1" dirty="0" err="1" smtClean="0">
                <a:latin typeface="Times New Roman" pitchFamily="18" charset="0"/>
                <a:cs typeface="Times New Roman" pitchFamily="18" charset="0"/>
              </a:rPr>
              <a:t>Pol</a:t>
            </a:r>
            <a:r>
              <a:rPr lang="en-US" b="1" dirty="0" smtClean="0">
                <a:latin typeface="Times New Roman" pitchFamily="18" charset="0"/>
                <a:cs typeface="Times New Roman" pitchFamily="18" charset="0"/>
              </a:rPr>
              <a:t> II pauses at any given site is reduced </a:t>
            </a:r>
            <a:endParaRPr lang="en-US" b="1"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12_Figure22"/>
          <p:cNvPicPr>
            <a:picLocks noChangeAspect="1" noChangeArrowheads="1"/>
          </p:cNvPicPr>
          <p:nvPr/>
        </p:nvPicPr>
        <p:blipFill>
          <a:blip r:embed="rId2" cstate="print"/>
          <a:srcRect/>
          <a:stretch>
            <a:fillRect/>
          </a:stretch>
        </p:blipFill>
        <p:spPr bwMode="auto">
          <a:xfrm>
            <a:off x="304800" y="1771688"/>
            <a:ext cx="8077200" cy="5086312"/>
          </a:xfrm>
          <a:prstGeom prst="rect">
            <a:avLst/>
          </a:prstGeom>
          <a:noFill/>
        </p:spPr>
      </p:pic>
      <p:sp>
        <p:nvSpPr>
          <p:cNvPr id="5" name="TextBox 4"/>
          <p:cNvSpPr txBox="1"/>
          <p:nvPr/>
        </p:nvSpPr>
        <p:spPr>
          <a:xfrm>
            <a:off x="0" y="0"/>
            <a:ext cx="86868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Elongating RNA polymerase must deal with </a:t>
            </a:r>
            <a:r>
              <a:rPr lang="en-US" sz="2800" b="1" dirty="0" err="1" smtClean="0">
                <a:solidFill>
                  <a:schemeClr val="accent2"/>
                </a:solidFill>
                <a:latin typeface="Times New Roman" pitchFamily="18" charset="0"/>
                <a:cs typeface="Times New Roman" pitchFamily="18" charset="0"/>
              </a:rPr>
              <a:t>histones</a:t>
            </a:r>
            <a:r>
              <a:rPr lang="en-US" sz="2800" b="1" dirty="0" smtClean="0">
                <a:solidFill>
                  <a:schemeClr val="accent2"/>
                </a:solidFill>
                <a:latin typeface="Times New Roman" pitchFamily="18" charset="0"/>
                <a:cs typeface="Times New Roman" pitchFamily="18" charset="0"/>
              </a:rPr>
              <a:t> in its path</a:t>
            </a:r>
            <a:endParaRPr lang="en-US" sz="2800" b="1" dirty="0">
              <a:solidFill>
                <a:schemeClr val="accent2"/>
              </a:solidFill>
              <a:latin typeface="Times New Roman" pitchFamily="18" charset="0"/>
              <a:cs typeface="Times New Roman" pitchFamily="18" charset="0"/>
            </a:endParaRPr>
          </a:p>
        </p:txBody>
      </p:sp>
      <p:sp>
        <p:nvSpPr>
          <p:cNvPr id="6" name="TextBox 5"/>
          <p:cNvSpPr txBox="1"/>
          <p:nvPr/>
        </p:nvSpPr>
        <p:spPr>
          <a:xfrm>
            <a:off x="228600" y="1066800"/>
            <a:ext cx="83820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A model of how FACT (facilitates chromatin transcription) aids elongation through </a:t>
            </a:r>
            <a:r>
              <a:rPr lang="en-US" b="1" dirty="0" err="1" smtClean="0">
                <a:latin typeface="Times New Roman" pitchFamily="18" charset="0"/>
                <a:cs typeface="Times New Roman" pitchFamily="18" charset="0"/>
              </a:rPr>
              <a:t>nucleosomes</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2_Table01"/>
          <p:cNvPicPr>
            <a:picLocks noChangeAspect="1" noChangeArrowheads="1"/>
          </p:cNvPicPr>
          <p:nvPr/>
        </p:nvPicPr>
        <p:blipFill>
          <a:blip r:embed="rId2" cstate="print"/>
          <a:srcRect/>
          <a:stretch>
            <a:fillRect/>
          </a:stretch>
        </p:blipFill>
        <p:spPr bwMode="auto">
          <a:xfrm>
            <a:off x="304800" y="2346325"/>
            <a:ext cx="8548687" cy="4511675"/>
          </a:xfrm>
          <a:prstGeom prst="rect">
            <a:avLst/>
          </a:prstGeom>
          <a:noFill/>
        </p:spPr>
      </p:pic>
      <p:sp>
        <p:nvSpPr>
          <p:cNvPr id="4" name="TextBox 3"/>
          <p:cNvSpPr txBox="1"/>
          <p:nvPr/>
        </p:nvSpPr>
        <p:spPr>
          <a:xfrm>
            <a:off x="0" y="0"/>
            <a:ext cx="9144000" cy="1077218"/>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RNA POLYMERASE &amp; TRANSCRIPTION CYCLE</a:t>
            </a:r>
            <a:endParaRPr lang="en-US" sz="3200" b="1" dirty="0">
              <a:solidFill>
                <a:srgbClr val="FF0000"/>
              </a:solidFill>
              <a:latin typeface="Times New Roman" pitchFamily="18" charset="0"/>
              <a:cs typeface="Times New Roman" pitchFamily="18" charset="0"/>
            </a:endParaRPr>
          </a:p>
        </p:txBody>
      </p:sp>
      <p:sp>
        <p:nvSpPr>
          <p:cNvPr id="5" name="TextBox 4"/>
          <p:cNvSpPr txBox="1"/>
          <p:nvPr/>
        </p:nvSpPr>
        <p:spPr>
          <a:xfrm>
            <a:off x="0" y="1219201"/>
            <a:ext cx="9144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RNA polymerases come in different forms but share many features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descr="12_Figure23"/>
          <p:cNvPicPr>
            <a:picLocks noChangeAspect="1" noChangeArrowheads="1"/>
          </p:cNvPicPr>
          <p:nvPr/>
        </p:nvPicPr>
        <p:blipFill>
          <a:blip r:embed="rId2" cstate="print"/>
          <a:srcRect/>
          <a:stretch>
            <a:fillRect/>
          </a:stretch>
        </p:blipFill>
        <p:spPr bwMode="auto">
          <a:xfrm>
            <a:off x="4953000" y="1143000"/>
            <a:ext cx="3249461" cy="5365750"/>
          </a:xfrm>
          <a:prstGeom prst="rect">
            <a:avLst/>
          </a:prstGeom>
          <a:noFill/>
        </p:spPr>
      </p:pic>
      <p:sp>
        <p:nvSpPr>
          <p:cNvPr id="5" name="TextBox 4"/>
          <p:cNvSpPr txBox="1"/>
          <p:nvPr/>
        </p:nvSpPr>
        <p:spPr>
          <a:xfrm>
            <a:off x="0" y="0"/>
            <a:ext cx="8763000" cy="1384995"/>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Elongating polymerase is associated with a new set of protein factors required for various types of RNA processing</a:t>
            </a:r>
            <a:endParaRPr lang="en-US" sz="2800" b="1" dirty="0">
              <a:solidFill>
                <a:schemeClr val="accent2"/>
              </a:solidFill>
              <a:latin typeface="Times New Roman" pitchFamily="18" charset="0"/>
              <a:cs typeface="Times New Roman" pitchFamily="18" charset="0"/>
            </a:endParaRPr>
          </a:p>
        </p:txBody>
      </p:sp>
      <p:pic>
        <p:nvPicPr>
          <p:cNvPr id="6" name="Picture 3" descr="12_Figure20"/>
          <p:cNvPicPr>
            <a:picLocks noChangeAspect="1" noChangeArrowheads="1"/>
          </p:cNvPicPr>
          <p:nvPr/>
        </p:nvPicPr>
        <p:blipFill>
          <a:blip r:embed="rId3" cstate="print"/>
          <a:srcRect/>
          <a:stretch>
            <a:fillRect/>
          </a:stretch>
        </p:blipFill>
        <p:spPr bwMode="auto">
          <a:xfrm>
            <a:off x="228600" y="3657600"/>
            <a:ext cx="4495800" cy="2712508"/>
          </a:xfrm>
          <a:prstGeom prst="rect">
            <a:avLst/>
          </a:prstGeom>
          <a:noFill/>
        </p:spPr>
      </p:pic>
      <p:sp>
        <p:nvSpPr>
          <p:cNvPr id="7" name="TextBox 6"/>
          <p:cNvSpPr txBox="1"/>
          <p:nvPr/>
        </p:nvSpPr>
        <p:spPr>
          <a:xfrm>
            <a:off x="228600" y="1828800"/>
            <a:ext cx="47244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The structure and formation of the 5’ RNA cap</a:t>
            </a:r>
            <a:endParaRPr lang="en-US" b="1"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12_Figure24"/>
          <p:cNvPicPr>
            <a:picLocks noChangeAspect="1" noChangeArrowheads="1"/>
          </p:cNvPicPr>
          <p:nvPr/>
        </p:nvPicPr>
        <p:blipFill>
          <a:blip r:embed="rId2" cstate="print"/>
          <a:srcRect/>
          <a:stretch>
            <a:fillRect/>
          </a:stretch>
        </p:blipFill>
        <p:spPr bwMode="auto">
          <a:xfrm>
            <a:off x="4784725" y="273050"/>
            <a:ext cx="4359275" cy="6584950"/>
          </a:xfrm>
          <a:prstGeom prst="rect">
            <a:avLst/>
          </a:prstGeom>
          <a:noFill/>
        </p:spPr>
      </p:pic>
      <p:pic>
        <p:nvPicPr>
          <p:cNvPr id="4" name="Picture 3" descr="12_Figure20"/>
          <p:cNvPicPr>
            <a:picLocks noChangeAspect="1" noChangeArrowheads="1"/>
          </p:cNvPicPr>
          <p:nvPr/>
        </p:nvPicPr>
        <p:blipFill>
          <a:blip r:embed="rId3" cstate="print"/>
          <a:srcRect/>
          <a:stretch>
            <a:fillRect/>
          </a:stretch>
        </p:blipFill>
        <p:spPr bwMode="auto">
          <a:xfrm>
            <a:off x="228600" y="3657600"/>
            <a:ext cx="4495800" cy="2712508"/>
          </a:xfrm>
          <a:prstGeom prst="rect">
            <a:avLst/>
          </a:prstGeom>
          <a:noFill/>
        </p:spPr>
      </p:pic>
      <p:sp>
        <p:nvSpPr>
          <p:cNvPr id="6" name="TextBox 5"/>
          <p:cNvSpPr txBox="1"/>
          <p:nvPr/>
        </p:nvSpPr>
        <p:spPr>
          <a:xfrm>
            <a:off x="0" y="1295400"/>
            <a:ext cx="4876800" cy="457200"/>
          </a:xfrm>
          <a:prstGeom prst="rect">
            <a:avLst/>
          </a:prstGeom>
          <a:noFill/>
        </p:spPr>
        <p:txBody>
          <a:bodyPr wrap="square" rtlCol="0">
            <a:spAutoFit/>
          </a:bodyPr>
          <a:lstStyle/>
          <a:p>
            <a:r>
              <a:rPr lang="en-US" b="1" dirty="0" err="1" smtClean="0">
                <a:latin typeface="Times New Roman" pitchFamily="18" charset="0"/>
                <a:cs typeface="Times New Roman" pitchFamily="18" charset="0"/>
              </a:rPr>
              <a:t>Polyadenylation</a:t>
            </a:r>
            <a:r>
              <a:rPr lang="en-US" b="1" dirty="0" smtClean="0">
                <a:latin typeface="Times New Roman" pitchFamily="18" charset="0"/>
                <a:cs typeface="Times New Roman" pitchFamily="18" charset="0"/>
              </a:rPr>
              <a:t> and termination</a:t>
            </a:r>
            <a:endParaRPr lang="en-US" b="1"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descr="12_Figure25"/>
          <p:cNvPicPr>
            <a:picLocks noChangeAspect="1" noChangeArrowheads="1"/>
          </p:cNvPicPr>
          <p:nvPr/>
        </p:nvPicPr>
        <p:blipFill>
          <a:blip r:embed="rId2" cstate="print"/>
          <a:srcRect/>
          <a:stretch>
            <a:fillRect/>
          </a:stretch>
        </p:blipFill>
        <p:spPr bwMode="auto">
          <a:xfrm>
            <a:off x="304800" y="1724025"/>
            <a:ext cx="8548687" cy="5133975"/>
          </a:xfrm>
          <a:prstGeom prst="rect">
            <a:avLst/>
          </a:prstGeom>
          <a:noFill/>
        </p:spPr>
      </p:pic>
      <p:sp>
        <p:nvSpPr>
          <p:cNvPr id="5" name="TextBox 4"/>
          <p:cNvSpPr txBox="1"/>
          <p:nvPr/>
        </p:nvSpPr>
        <p:spPr>
          <a:xfrm>
            <a:off x="0" y="0"/>
            <a:ext cx="89916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Transcription termination is linked to RNA destruction by a highly </a:t>
            </a:r>
            <a:r>
              <a:rPr lang="en-US" sz="2800" b="1" dirty="0" err="1" smtClean="0">
                <a:solidFill>
                  <a:schemeClr val="accent2"/>
                </a:solidFill>
                <a:latin typeface="Times New Roman" pitchFamily="18" charset="0"/>
                <a:cs typeface="Times New Roman" pitchFamily="18" charset="0"/>
              </a:rPr>
              <a:t>processive</a:t>
            </a:r>
            <a:r>
              <a:rPr lang="en-US" sz="2800" b="1" dirty="0" smtClean="0">
                <a:solidFill>
                  <a:schemeClr val="accent2"/>
                </a:solidFill>
                <a:latin typeface="Times New Roman" pitchFamily="18" charset="0"/>
                <a:cs typeface="Times New Roman" pitchFamily="18" charset="0"/>
              </a:rPr>
              <a:t> </a:t>
            </a:r>
            <a:r>
              <a:rPr lang="en-US" sz="2800" b="1" dirty="0" err="1" smtClean="0">
                <a:solidFill>
                  <a:schemeClr val="accent2"/>
                </a:solidFill>
                <a:latin typeface="Times New Roman" pitchFamily="18" charset="0"/>
                <a:cs typeface="Times New Roman" pitchFamily="18" charset="0"/>
              </a:rPr>
              <a:t>RNase</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descr="12_Figure26"/>
          <p:cNvPicPr>
            <a:picLocks noChangeAspect="1" noChangeArrowheads="1"/>
          </p:cNvPicPr>
          <p:nvPr/>
        </p:nvPicPr>
        <p:blipFill>
          <a:blip r:embed="rId2" cstate="print"/>
          <a:srcRect/>
          <a:stretch>
            <a:fillRect/>
          </a:stretch>
        </p:blipFill>
        <p:spPr bwMode="auto">
          <a:xfrm>
            <a:off x="304800" y="2760663"/>
            <a:ext cx="8548687" cy="4097337"/>
          </a:xfrm>
          <a:prstGeom prst="rect">
            <a:avLst/>
          </a:prstGeom>
          <a:noFill/>
        </p:spPr>
      </p:pic>
      <p:sp>
        <p:nvSpPr>
          <p:cNvPr id="5" name="TextBox 4"/>
          <p:cNvSpPr txBox="1"/>
          <p:nvPr/>
        </p:nvSpPr>
        <p:spPr>
          <a:xfrm>
            <a:off x="0" y="228600"/>
            <a:ext cx="89154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TRANSCRIPTION BY POL I &amp; POL III</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152400" y="838200"/>
            <a:ext cx="8763000" cy="1384995"/>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RNA </a:t>
            </a:r>
            <a:r>
              <a:rPr lang="en-US" sz="2800" b="1" dirty="0" err="1" smtClean="0">
                <a:solidFill>
                  <a:schemeClr val="accent2"/>
                </a:solidFill>
                <a:latin typeface="Times New Roman" pitchFamily="18" charset="0"/>
                <a:cs typeface="Times New Roman" pitchFamily="18" charset="0"/>
              </a:rPr>
              <a:t>pol</a:t>
            </a:r>
            <a:r>
              <a:rPr lang="en-US" sz="2800" b="1" dirty="0" smtClean="0">
                <a:solidFill>
                  <a:schemeClr val="accent2"/>
                </a:solidFill>
                <a:latin typeface="Times New Roman" pitchFamily="18" charset="0"/>
                <a:cs typeface="Times New Roman" pitchFamily="18" charset="0"/>
              </a:rPr>
              <a:t> I &amp; III recognize distinct promoters, using distinct sets of transcription factors, but still require TBP</a:t>
            </a:r>
            <a:endParaRPr lang="en-US" sz="2800" b="1" dirty="0">
              <a:solidFill>
                <a:schemeClr val="accent2"/>
              </a:solidFill>
              <a:latin typeface="Times New Roman" pitchFamily="18" charset="0"/>
              <a:cs typeface="Times New Roman" pitchFamily="18" charset="0"/>
            </a:endParaRPr>
          </a:p>
        </p:txBody>
      </p:sp>
      <p:sp>
        <p:nvSpPr>
          <p:cNvPr id="7" name="TextBox 6"/>
          <p:cNvSpPr txBox="1"/>
          <p:nvPr/>
        </p:nvSpPr>
        <p:spPr>
          <a:xfrm>
            <a:off x="1066800" y="2362200"/>
            <a:ext cx="6477000" cy="461665"/>
          </a:xfrm>
          <a:prstGeom prst="rect">
            <a:avLst/>
          </a:prstGeom>
          <a:noFill/>
        </p:spPr>
        <p:txBody>
          <a:bodyPr wrap="square" rtlCol="0">
            <a:spAutoFit/>
          </a:bodyPr>
          <a:lstStyle/>
          <a:p>
            <a:r>
              <a:rPr lang="en-US" b="1" dirty="0" err="1" smtClean="0">
                <a:latin typeface="Times New Roman" pitchFamily="18" charset="0"/>
                <a:cs typeface="Times New Roman" pitchFamily="18" charset="0"/>
              </a:rPr>
              <a:t>Pol</a:t>
            </a:r>
            <a:r>
              <a:rPr lang="en-US" b="1" dirty="0" smtClean="0">
                <a:latin typeface="Times New Roman" pitchFamily="18" charset="0"/>
                <a:cs typeface="Times New Roman" pitchFamily="18" charset="0"/>
              </a:rPr>
              <a:t> I promoter region</a:t>
            </a:r>
            <a:endParaRPr lang="en-US" b="1"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descr="12_Figure27"/>
          <p:cNvPicPr>
            <a:picLocks noChangeAspect="1" noChangeArrowheads="1"/>
          </p:cNvPicPr>
          <p:nvPr/>
        </p:nvPicPr>
        <p:blipFill>
          <a:blip r:embed="rId2" cstate="print"/>
          <a:srcRect/>
          <a:stretch>
            <a:fillRect/>
          </a:stretch>
        </p:blipFill>
        <p:spPr bwMode="auto">
          <a:xfrm>
            <a:off x="304800" y="1295400"/>
            <a:ext cx="8548687" cy="4999037"/>
          </a:xfrm>
          <a:prstGeom prst="rect">
            <a:avLst/>
          </a:prstGeom>
          <a:noFill/>
        </p:spPr>
      </p:pic>
      <p:sp>
        <p:nvSpPr>
          <p:cNvPr id="5" name="TextBox 4"/>
          <p:cNvSpPr txBox="1"/>
          <p:nvPr/>
        </p:nvSpPr>
        <p:spPr>
          <a:xfrm>
            <a:off x="685800" y="685800"/>
            <a:ext cx="7772400" cy="461665"/>
          </a:xfrm>
          <a:prstGeom prst="rect">
            <a:avLst/>
          </a:prstGeom>
          <a:noFill/>
        </p:spPr>
        <p:txBody>
          <a:bodyPr wrap="square" rtlCol="0">
            <a:spAutoFit/>
          </a:bodyPr>
          <a:lstStyle/>
          <a:p>
            <a:r>
              <a:rPr lang="en-US" b="1" dirty="0" err="1" smtClean="0">
                <a:latin typeface="Times New Roman" pitchFamily="18" charset="0"/>
                <a:cs typeface="Times New Roman" pitchFamily="18" charset="0"/>
              </a:rPr>
              <a:t>Pol</a:t>
            </a:r>
            <a:r>
              <a:rPr lang="en-US" b="1" dirty="0" smtClean="0">
                <a:latin typeface="Times New Roman" pitchFamily="18" charset="0"/>
                <a:cs typeface="Times New Roman" pitchFamily="18" charset="0"/>
              </a:rPr>
              <a:t> II core promoter</a:t>
            </a:r>
            <a:endParaRPr lang="en-US" b="1"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table 6-02"/>
          <p:cNvPicPr>
            <a:picLocks noChangeAspect="1" noChangeArrowheads="1"/>
          </p:cNvPicPr>
          <p:nvPr/>
        </p:nvPicPr>
        <p:blipFill>
          <a:blip r:embed="rId2" cstate="print"/>
          <a:srcRect/>
          <a:stretch>
            <a:fillRect/>
          </a:stretch>
        </p:blipFill>
        <p:spPr bwMode="auto">
          <a:xfrm>
            <a:off x="0" y="2743200"/>
            <a:ext cx="8915400" cy="327342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50" name="Picture 2" descr="Roger D. Kornberg"/>
          <p:cNvPicPr>
            <a:picLocks noChangeAspect="1" noChangeArrowheads="1"/>
          </p:cNvPicPr>
          <p:nvPr/>
        </p:nvPicPr>
        <p:blipFill>
          <a:blip r:embed="rId2" cstate="print"/>
          <a:srcRect/>
          <a:stretch>
            <a:fillRect/>
          </a:stretch>
        </p:blipFill>
        <p:spPr bwMode="auto">
          <a:xfrm>
            <a:off x="3276600" y="1371600"/>
            <a:ext cx="2057400" cy="2882901"/>
          </a:xfrm>
          <a:prstGeom prst="rect">
            <a:avLst/>
          </a:prstGeom>
          <a:noFill/>
        </p:spPr>
      </p:pic>
      <p:sp>
        <p:nvSpPr>
          <p:cNvPr id="3" name="TextBox 2"/>
          <p:cNvSpPr txBox="1"/>
          <p:nvPr/>
        </p:nvSpPr>
        <p:spPr>
          <a:xfrm>
            <a:off x="609600" y="304800"/>
            <a:ext cx="8001000" cy="1200329"/>
          </a:xfrm>
          <a:prstGeom prst="rect">
            <a:avLst/>
          </a:prstGeom>
          <a:noFill/>
        </p:spPr>
        <p:txBody>
          <a:bodyPr wrap="square" rtlCol="0">
            <a:spAutoFit/>
          </a:bodyPr>
          <a:lstStyle/>
          <a:p>
            <a:r>
              <a:rPr lang="en-US" dirty="0"/>
              <a:t>The Nobel Prize in Chemistry 2006</a:t>
            </a:r>
          </a:p>
          <a:p>
            <a:r>
              <a:rPr lang="en-US" dirty="0"/>
              <a:t>"for his studies of the molecular basis of eukaryotic transcription"</a:t>
            </a:r>
          </a:p>
        </p:txBody>
      </p:sp>
      <p:graphicFrame>
        <p:nvGraphicFramePr>
          <p:cNvPr id="5" name="Table 4"/>
          <p:cNvGraphicFramePr>
            <a:graphicFrameLocks noGrp="1"/>
          </p:cNvGraphicFramePr>
          <p:nvPr/>
        </p:nvGraphicFramePr>
        <p:xfrm>
          <a:off x="1524000" y="4343400"/>
          <a:ext cx="5943600" cy="2164080"/>
        </p:xfrm>
        <a:graphic>
          <a:graphicData uri="http://schemas.openxmlformats.org/drawingml/2006/table">
            <a:tbl>
              <a:tblPr/>
              <a:tblGrid>
                <a:gridCol w="5943600"/>
              </a:tblGrid>
              <a:tr h="243840">
                <a:tc>
                  <a:txBody>
                    <a:bodyPr/>
                    <a:lstStyle/>
                    <a:p>
                      <a:pPr algn="l" fontAlgn="t"/>
                      <a:r>
                        <a:rPr lang="en-US" b="1" dirty="0">
                          <a:solidFill>
                            <a:srgbClr val="023C59"/>
                          </a:solidFill>
                          <a:latin typeface="Arial"/>
                        </a:rPr>
                        <a:t>Roger D. Kornberg</a:t>
                      </a:r>
                      <a:endParaRPr lang="en-US" dirty="0"/>
                    </a:p>
                  </a:txBody>
                  <a:tcPr marL="95250" marR="190500" marT="152400">
                    <a:lnL>
                      <a:noFill/>
                    </a:lnL>
                    <a:lnR>
                      <a:noFill/>
                    </a:lnR>
                    <a:lnT>
                      <a:noFill/>
                    </a:lnT>
                    <a:lnB>
                      <a:noFill/>
                    </a:lnB>
                  </a:tcPr>
                </a:tc>
              </a:tr>
              <a:tr h="0">
                <a:tc>
                  <a:txBody>
                    <a:bodyPr/>
                    <a:lstStyle/>
                    <a:p>
                      <a:pPr fontAlgn="t"/>
                      <a:r>
                        <a:rPr lang="en-US" dirty="0" smtClean="0"/>
                        <a:t>USA</a:t>
                      </a:r>
                      <a:endParaRPr lang="en-US" dirty="0"/>
                    </a:p>
                  </a:txBody>
                  <a:tcPr marL="95250" marR="190500" marT="152400">
                    <a:lnL>
                      <a:noFill/>
                    </a:lnL>
                    <a:lnR>
                      <a:noFill/>
                    </a:lnR>
                    <a:lnT>
                      <a:noFill/>
                    </a:lnT>
                    <a:lnB>
                      <a:noFill/>
                    </a:lnB>
                  </a:tcPr>
                </a:tc>
              </a:tr>
              <a:tr h="0">
                <a:tc>
                  <a:txBody>
                    <a:bodyPr/>
                    <a:lstStyle/>
                    <a:p>
                      <a:pPr fontAlgn="t"/>
                      <a:r>
                        <a:rPr lang="nn-NO"/>
                        <a:t>Stanford University </a:t>
                      </a:r>
                      <a:br>
                        <a:rPr lang="nn-NO"/>
                      </a:br>
                      <a:r>
                        <a:rPr lang="nn-NO"/>
                        <a:t>Stanford, CA, USA</a:t>
                      </a:r>
                    </a:p>
                  </a:txBody>
                  <a:tcPr marL="95250" marR="190500" marT="152400">
                    <a:lnL>
                      <a:noFill/>
                    </a:lnL>
                    <a:lnR>
                      <a:noFill/>
                    </a:lnR>
                    <a:lnT>
                      <a:noFill/>
                    </a:lnT>
                    <a:lnB>
                      <a:noFill/>
                    </a:lnB>
                  </a:tcPr>
                </a:tc>
              </a:tr>
              <a:tr h="0">
                <a:tc>
                  <a:txBody>
                    <a:bodyPr/>
                    <a:lstStyle/>
                    <a:p>
                      <a:pPr fontAlgn="t"/>
                      <a:r>
                        <a:rPr lang="en-US" dirty="0"/>
                        <a:t>b. 1947</a:t>
                      </a:r>
                    </a:p>
                  </a:txBody>
                  <a:tcPr marL="95250" marR="190500" marT="152400">
                    <a:lnL>
                      <a:noFill/>
                    </a:lnL>
                    <a:lnR>
                      <a:noFill/>
                    </a:lnR>
                    <a:lnT>
                      <a:noFill/>
                    </a:lnT>
                    <a:lnB>
                      <a:noFill/>
                    </a:lnB>
                  </a:tcPr>
                </a:tc>
              </a:tr>
            </a:tbl>
          </a:graphicData>
        </a:graphic>
      </p:graphicFrame>
      <p:sp>
        <p:nvSpPr>
          <p:cNvPr id="4116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6477000" y="1447800"/>
            <a:ext cx="1648733" cy="2971800"/>
          </a:xfrm>
          <a:prstGeom prst="rect">
            <a:avLst/>
          </a:prstGeom>
          <a:noFill/>
        </p:spPr>
      </p:pic>
      <p:sp>
        <p:nvSpPr>
          <p:cNvPr id="8" name="TextBox 7"/>
          <p:cNvSpPr txBox="1"/>
          <p:nvPr/>
        </p:nvSpPr>
        <p:spPr>
          <a:xfrm>
            <a:off x="5486400" y="4800600"/>
            <a:ext cx="3276600" cy="1569660"/>
          </a:xfrm>
          <a:prstGeom prst="rect">
            <a:avLst/>
          </a:prstGeom>
          <a:noFill/>
        </p:spPr>
        <p:txBody>
          <a:bodyPr wrap="square" rtlCol="0">
            <a:spAutoFit/>
          </a:bodyPr>
          <a:lstStyle/>
          <a:p>
            <a:r>
              <a:rPr lang="en-US" sz="1200" b="1" dirty="0" smtClean="0"/>
              <a:t>Arthur Kornberg</a:t>
            </a:r>
            <a:endParaRPr lang="en-US" sz="1200" dirty="0" smtClean="0"/>
          </a:p>
          <a:p>
            <a:r>
              <a:rPr lang="en-US" sz="1200" b="1" dirty="0" smtClean="0"/>
              <a:t>Born:</a:t>
            </a:r>
            <a:r>
              <a:rPr lang="en-US" sz="1200" dirty="0" smtClean="0"/>
              <a:t> 3 March 1918, Brooklyn, NY, USA</a:t>
            </a:r>
          </a:p>
          <a:p>
            <a:r>
              <a:rPr lang="en-US" sz="1200" b="1" dirty="0" smtClean="0"/>
              <a:t>Died:</a:t>
            </a:r>
            <a:r>
              <a:rPr lang="en-US" sz="1200" dirty="0" smtClean="0"/>
              <a:t> 26 October 2007, Stanford, CA, USA</a:t>
            </a:r>
          </a:p>
          <a:p>
            <a:r>
              <a:rPr lang="en-US" sz="1200" b="1" dirty="0" smtClean="0"/>
              <a:t>Affiliation at the time of the </a:t>
            </a:r>
            <a:r>
              <a:rPr lang="en-US" sz="1200" b="1" dirty="0" err="1" smtClean="0"/>
              <a:t>award:</a:t>
            </a:r>
            <a:r>
              <a:rPr lang="en-US" sz="1200" dirty="0" err="1" smtClean="0"/>
              <a:t>Stanford</a:t>
            </a:r>
            <a:r>
              <a:rPr lang="en-US" sz="1200" dirty="0" smtClean="0"/>
              <a:t> University, Stanford, CA, USA</a:t>
            </a:r>
          </a:p>
          <a:p>
            <a:r>
              <a:rPr lang="en-US" sz="1200" b="1" dirty="0" smtClean="0"/>
              <a:t>Prize motivation:</a:t>
            </a:r>
            <a:r>
              <a:rPr lang="en-US" sz="1200" dirty="0" smtClean="0"/>
              <a:t> "for their discovery of the mechanisms in the biological synthesis of ribonucleic acid and deoxyribonucleic acid"</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1027" descr="12_Figure02"/>
          <p:cNvPicPr>
            <a:picLocks noChangeAspect="1" noChangeArrowheads="1"/>
          </p:cNvPicPr>
          <p:nvPr/>
        </p:nvPicPr>
        <p:blipFill>
          <a:blip r:embed="rId2" cstate="print"/>
          <a:srcRect/>
          <a:stretch>
            <a:fillRect/>
          </a:stretch>
        </p:blipFill>
        <p:spPr bwMode="auto">
          <a:xfrm>
            <a:off x="3429000" y="273050"/>
            <a:ext cx="3829050" cy="6584950"/>
          </a:xfrm>
          <a:prstGeom prst="rect">
            <a:avLst/>
          </a:prstGeom>
          <a:noFill/>
        </p:spPr>
      </p:pic>
      <p:sp>
        <p:nvSpPr>
          <p:cNvPr id="5" name="TextBox 4"/>
          <p:cNvSpPr txBox="1"/>
          <p:nvPr/>
        </p:nvSpPr>
        <p:spPr>
          <a:xfrm>
            <a:off x="609600" y="1600200"/>
            <a:ext cx="2514600" cy="461665"/>
          </a:xfrm>
          <a:prstGeom prst="rect">
            <a:avLst/>
          </a:prstGeom>
          <a:noFill/>
        </p:spPr>
        <p:txBody>
          <a:bodyPr wrap="square" rtlCol="0">
            <a:spAutoFit/>
          </a:bodyPr>
          <a:lstStyle/>
          <a:p>
            <a:r>
              <a:rPr lang="en-US" dirty="0" smtClean="0">
                <a:latin typeface="Times New Roman" pitchFamily="18" charset="0"/>
                <a:cs typeface="Times New Roman" pitchFamily="18" charset="0"/>
              </a:rPr>
              <a:t>T. </a:t>
            </a:r>
            <a:r>
              <a:rPr lang="en-US" dirty="0" err="1" smtClean="0">
                <a:latin typeface="Times New Roman" pitchFamily="18" charset="0"/>
                <a:cs typeface="Times New Roman" pitchFamily="18" charset="0"/>
              </a:rPr>
              <a:t>Aquaticus</a:t>
            </a:r>
            <a:endParaRPr lang="en-US" dirty="0">
              <a:latin typeface="Times New Roman" pitchFamily="18" charset="0"/>
              <a:cs typeface="Times New Roman" pitchFamily="18" charset="0"/>
            </a:endParaRPr>
          </a:p>
        </p:txBody>
      </p:sp>
      <p:sp>
        <p:nvSpPr>
          <p:cNvPr id="6" name="TextBox 5"/>
          <p:cNvSpPr txBox="1"/>
          <p:nvPr/>
        </p:nvSpPr>
        <p:spPr>
          <a:xfrm>
            <a:off x="838200" y="3810000"/>
            <a:ext cx="1600200" cy="461665"/>
          </a:xfrm>
          <a:prstGeom prst="rect">
            <a:avLst/>
          </a:prstGeom>
          <a:noFill/>
        </p:spPr>
        <p:txBody>
          <a:bodyPr wrap="square" rtlCol="0">
            <a:spAutoFit/>
          </a:bodyPr>
          <a:lstStyle/>
          <a:p>
            <a:r>
              <a:rPr lang="en-US" dirty="0" smtClean="0">
                <a:latin typeface="Times New Roman" pitchFamily="18" charset="0"/>
                <a:cs typeface="Times New Roman" pitchFamily="18" charset="0"/>
              </a:rPr>
              <a:t>Yeast</a:t>
            </a: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Picture 3" descr="06010_1"/>
          <p:cNvPicPr>
            <a:picLocks noChangeAspect="1" noChangeArrowheads="1"/>
          </p:cNvPicPr>
          <p:nvPr/>
        </p:nvPicPr>
        <p:blipFill>
          <a:blip r:embed="rId3" cstate="print"/>
          <a:srcRect/>
          <a:stretch>
            <a:fillRect/>
          </a:stretch>
        </p:blipFill>
        <p:spPr bwMode="auto">
          <a:xfrm>
            <a:off x="228600" y="762000"/>
            <a:ext cx="4168775" cy="6096000"/>
          </a:xfrm>
          <a:prstGeom prst="rect">
            <a:avLst/>
          </a:prstGeom>
          <a:noFill/>
          <a:ln w="9525">
            <a:noFill/>
            <a:miter lim="800000"/>
            <a:headEnd/>
            <a:tailEnd/>
          </a:ln>
          <a:effectLst/>
        </p:spPr>
      </p:pic>
      <p:sp>
        <p:nvSpPr>
          <p:cNvPr id="129028" name="Text Box 4"/>
          <p:cNvSpPr txBox="1">
            <a:spLocks noChangeArrowheads="1"/>
          </p:cNvSpPr>
          <p:nvPr/>
        </p:nvSpPr>
        <p:spPr bwMode="auto">
          <a:xfrm>
            <a:off x="4343400" y="762000"/>
            <a:ext cx="4495800" cy="5310188"/>
          </a:xfrm>
          <a:prstGeom prst="rect">
            <a:avLst/>
          </a:prstGeom>
          <a:noFill/>
          <a:ln w="9525">
            <a:noFill/>
            <a:miter lim="800000"/>
            <a:headEnd/>
            <a:tailEnd/>
          </a:ln>
          <a:effectLst/>
        </p:spPr>
        <p:txBody>
          <a:bodyPr>
            <a:spAutoFit/>
          </a:bodyPr>
          <a:lstStyle/>
          <a:p>
            <a:pPr>
              <a:spcBef>
                <a:spcPct val="50000"/>
              </a:spcBef>
            </a:pPr>
            <a:r>
              <a:rPr lang="en-US" sz="1800" b="1" dirty="0">
                <a:latin typeface="Times New Roman" pitchFamily="18" charset="0"/>
                <a:cs typeface="Times New Roman" pitchFamily="18" charset="0"/>
              </a:rPr>
              <a:t>The transcription cycle of bacterial RNA polymerase.</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In step 1, the RNA polymerase </a:t>
            </a:r>
            <a:r>
              <a:rPr lang="en-US" sz="1800" dirty="0" err="1">
                <a:latin typeface="Times New Roman" pitchFamily="18" charset="0"/>
                <a:cs typeface="Times New Roman" pitchFamily="18" charset="0"/>
              </a:rPr>
              <a:t>holoenzyme</a:t>
            </a:r>
            <a:r>
              <a:rPr lang="en-US" sz="1800" dirty="0">
                <a:latin typeface="Times New Roman" pitchFamily="18" charset="0"/>
                <a:cs typeface="Times New Roman" pitchFamily="18" charset="0"/>
              </a:rPr>
              <a:t> (core polymerase plus s factor) forms and then locates a promoter (see Figure 6–12). The polymerase unwinds the DNA at the position at which transcription is to begin (step 2) and begins transcribing (step 3). This initial RNA synthesis (sometimes called “abortive initiation”) is relatively inefficient. However, once RNA polymerase has managed to synthesize about 10 nucleotides of RNA, s relaxes its grip, and the polymerase undergoes a series of conformational changes (which probably includes a tightening of its jaws and the placement of RNA in the exit channel [see Figure 6–11]). The polymerase now shifts to the elongation mode of RNA synthesis (step 4), </a:t>
            </a:r>
          </a:p>
        </p:txBody>
      </p:sp>
      <p:sp>
        <p:nvSpPr>
          <p:cNvPr id="129029" name="Text Box 5"/>
          <p:cNvSpPr txBox="1">
            <a:spLocks noChangeArrowheads="1"/>
          </p:cNvSpPr>
          <p:nvPr/>
        </p:nvSpPr>
        <p:spPr bwMode="auto">
          <a:xfrm>
            <a:off x="0" y="0"/>
            <a:ext cx="9235733" cy="461665"/>
          </a:xfrm>
          <a:prstGeom prst="rect">
            <a:avLst/>
          </a:prstGeom>
          <a:noFill/>
          <a:ln w="9525">
            <a:noFill/>
            <a:miter lim="800000"/>
            <a:headEnd/>
            <a:tailEnd/>
          </a:ln>
          <a:effectLst/>
        </p:spPr>
        <p:txBody>
          <a:bodyPr wrap="none">
            <a:spAutoFit/>
          </a:bodyPr>
          <a:lstStyle/>
          <a:p>
            <a:r>
              <a:rPr lang="en-US" b="1" dirty="0">
                <a:solidFill>
                  <a:srgbClr val="FF0000"/>
                </a:solidFill>
                <a:latin typeface="Times New Roman" pitchFamily="18" charset="0"/>
                <a:cs typeface="Times New Roman" pitchFamily="18" charset="0"/>
              </a:rPr>
              <a:t>Signals encoded in DNA tell RNA polymerase where to start and stop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2051" descr="06010_2"/>
          <p:cNvPicPr>
            <a:picLocks noChangeAspect="1" noChangeArrowheads="1"/>
          </p:cNvPicPr>
          <p:nvPr/>
        </p:nvPicPr>
        <p:blipFill>
          <a:blip r:embed="rId3" cstate="print"/>
          <a:srcRect/>
          <a:stretch>
            <a:fillRect/>
          </a:stretch>
        </p:blipFill>
        <p:spPr bwMode="auto">
          <a:xfrm>
            <a:off x="228600" y="228600"/>
            <a:ext cx="4402138" cy="6400800"/>
          </a:xfrm>
          <a:prstGeom prst="rect">
            <a:avLst/>
          </a:prstGeom>
          <a:noFill/>
          <a:ln w="9525">
            <a:noFill/>
            <a:miter lim="800000"/>
            <a:headEnd/>
            <a:tailEnd/>
          </a:ln>
          <a:effectLst/>
        </p:spPr>
      </p:pic>
      <p:sp>
        <p:nvSpPr>
          <p:cNvPr id="128004" name="Text Box 2052"/>
          <p:cNvSpPr txBox="1">
            <a:spLocks noChangeArrowheads="1"/>
          </p:cNvSpPr>
          <p:nvPr/>
        </p:nvSpPr>
        <p:spPr bwMode="auto">
          <a:xfrm>
            <a:off x="4419600" y="762000"/>
            <a:ext cx="4191000" cy="4899025"/>
          </a:xfrm>
          <a:prstGeom prst="rect">
            <a:avLst/>
          </a:prstGeom>
          <a:noFill/>
          <a:ln w="9525">
            <a:noFill/>
            <a:miter lim="800000"/>
            <a:headEnd/>
            <a:tailEnd/>
          </a:ln>
          <a:effectLst/>
        </p:spPr>
        <p:txBody>
          <a:bodyPr>
            <a:spAutoFit/>
          </a:bodyPr>
          <a:lstStyle/>
          <a:p>
            <a:pPr>
              <a:spcBef>
                <a:spcPct val="50000"/>
              </a:spcBef>
            </a:pPr>
            <a:r>
              <a:rPr lang="en-US" sz="1800" dirty="0">
                <a:latin typeface="Times New Roman" pitchFamily="18" charset="0"/>
                <a:cs typeface="Times New Roman" pitchFamily="18" charset="0"/>
              </a:rPr>
              <a:t>moving rightwards along the DNA in this diagram. During the elongation mode (step 5) transcription is highly </a:t>
            </a:r>
            <a:r>
              <a:rPr lang="en-US" sz="1800" dirty="0" err="1">
                <a:latin typeface="Times New Roman" pitchFamily="18" charset="0"/>
                <a:cs typeface="Times New Roman" pitchFamily="18" charset="0"/>
              </a:rPr>
              <a:t>processive</a:t>
            </a:r>
            <a:r>
              <a:rPr lang="en-US" sz="1800" dirty="0">
                <a:latin typeface="Times New Roman" pitchFamily="18" charset="0"/>
                <a:cs typeface="Times New Roman" pitchFamily="18" charset="0"/>
              </a:rPr>
              <a:t>, with the polymerase leaving the DNA template and releasing the newly transcribed RNA only when it encounters a termination signal (step 6). Termination signals are encoded in DNA and many function by forming an RNA structure that destabilizes the polymerase’s hold on the RNA, as shown here. In bacteria, all RNA molecules are synthesized by a single type of RNA polymerase and the cycle depicted in the figure therefore applies to the production of mRNAs as well as structural and catalytic RNAs. </a:t>
            </a:r>
          </a:p>
          <a:p>
            <a:pPr>
              <a:spcBef>
                <a:spcPct val="50000"/>
              </a:spcBef>
            </a:pPr>
            <a:endParaRPr lang="en-US" sz="1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12_Figure03"/>
          <p:cNvPicPr>
            <a:picLocks noChangeAspect="1" noChangeArrowheads="1"/>
          </p:cNvPicPr>
          <p:nvPr/>
        </p:nvPicPr>
        <p:blipFill>
          <a:blip r:embed="rId2" cstate="print"/>
          <a:srcRect/>
          <a:stretch>
            <a:fillRect/>
          </a:stretch>
        </p:blipFill>
        <p:spPr bwMode="auto">
          <a:xfrm>
            <a:off x="5257800" y="0"/>
            <a:ext cx="3249613" cy="6584950"/>
          </a:xfrm>
          <a:prstGeom prst="rect">
            <a:avLst/>
          </a:prstGeom>
          <a:noFill/>
        </p:spPr>
      </p:pic>
      <p:sp>
        <p:nvSpPr>
          <p:cNvPr id="5" name="TextBox 4"/>
          <p:cNvSpPr txBox="1"/>
          <p:nvPr/>
        </p:nvSpPr>
        <p:spPr>
          <a:xfrm>
            <a:off x="0" y="228600"/>
            <a:ext cx="5029200" cy="1384995"/>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Transcription by RNA polymerase proceeds in a series of steps</a:t>
            </a:r>
            <a:endParaRPr lang="en-US" sz="2800" b="1" dirty="0">
              <a:solidFill>
                <a:schemeClr val="accent2"/>
              </a:solidFill>
              <a:latin typeface="Times New Roman" pitchFamily="18" charset="0"/>
              <a:cs typeface="Times New Roman" pitchFamily="18" charset="0"/>
            </a:endParaRPr>
          </a:p>
        </p:txBody>
      </p:sp>
      <p:sp>
        <p:nvSpPr>
          <p:cNvPr id="6" name="TextBox 5"/>
          <p:cNvSpPr txBox="1"/>
          <p:nvPr/>
        </p:nvSpPr>
        <p:spPr>
          <a:xfrm>
            <a:off x="0" y="2025908"/>
            <a:ext cx="4800600" cy="4832092"/>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Transcription </a:t>
            </a:r>
            <a:r>
              <a:rPr lang="en-US" sz="2800" b="1" dirty="0" smtClean="0">
                <a:solidFill>
                  <a:srgbClr val="FF0000"/>
                </a:solidFill>
                <a:latin typeface="Times New Roman" pitchFamily="18" charset="0"/>
                <a:cs typeface="Times New Roman" pitchFamily="18" charset="0"/>
              </a:rPr>
              <a:t>initiation </a:t>
            </a:r>
            <a:r>
              <a:rPr lang="en-US" sz="2800" b="1" dirty="0" smtClean="0">
                <a:solidFill>
                  <a:schemeClr val="accent2"/>
                </a:solidFill>
                <a:latin typeface="Times New Roman" pitchFamily="18" charset="0"/>
                <a:cs typeface="Times New Roman" pitchFamily="18" charset="0"/>
              </a:rPr>
              <a:t>involves three defined steps:</a:t>
            </a:r>
          </a:p>
          <a:p>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Binding (form closed complex)</a:t>
            </a:r>
          </a:p>
          <a:p>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Promoter melting (form open complex)</a:t>
            </a:r>
          </a:p>
          <a:p>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Formation of initial transcription complex</a:t>
            </a:r>
            <a:endParaRPr lang="en-US" sz="2800"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12_Figure04"/>
          <p:cNvPicPr>
            <a:picLocks noChangeAspect="1" noChangeArrowheads="1"/>
          </p:cNvPicPr>
          <p:nvPr/>
        </p:nvPicPr>
        <p:blipFill>
          <a:blip r:embed="rId2" cstate="print"/>
          <a:srcRect/>
          <a:stretch>
            <a:fillRect/>
          </a:stretch>
        </p:blipFill>
        <p:spPr bwMode="auto">
          <a:xfrm>
            <a:off x="3192463" y="2057400"/>
            <a:ext cx="5951537" cy="4503717"/>
          </a:xfrm>
          <a:prstGeom prst="rect">
            <a:avLst/>
          </a:prstGeom>
          <a:noFill/>
        </p:spPr>
      </p:pic>
      <p:sp>
        <p:nvSpPr>
          <p:cNvPr id="5" name="TextBox 4"/>
          <p:cNvSpPr txBox="1"/>
          <p:nvPr/>
        </p:nvSpPr>
        <p:spPr>
          <a:xfrm>
            <a:off x="0" y="152400"/>
            <a:ext cx="91440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THE TRANSCRITION CYCLE IN BACTERIA</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0" y="838200"/>
            <a:ext cx="88392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Bacterial promoters vary in strength and sequence but have certain defining features</a:t>
            </a:r>
            <a:endParaRPr lang="en-US" sz="2800" b="1" dirty="0">
              <a:solidFill>
                <a:schemeClr val="accent2"/>
              </a:solidFill>
              <a:latin typeface="Times New Roman" pitchFamily="18" charset="0"/>
              <a:cs typeface="Times New Roman" pitchFamily="18" charset="0"/>
            </a:endParaRPr>
          </a:p>
        </p:txBody>
      </p:sp>
      <p:sp>
        <p:nvSpPr>
          <p:cNvPr id="7" name="TextBox 6"/>
          <p:cNvSpPr txBox="1"/>
          <p:nvPr/>
        </p:nvSpPr>
        <p:spPr>
          <a:xfrm>
            <a:off x="304800" y="2514600"/>
            <a:ext cx="2743200" cy="3046988"/>
          </a:xfrm>
          <a:prstGeom prst="rect">
            <a:avLst/>
          </a:prstGeom>
          <a:noFill/>
        </p:spPr>
        <p:txBody>
          <a:bodyPr wrap="square" rtlCol="0">
            <a:spAutoFit/>
          </a:bodyPr>
          <a:lstStyle/>
          <a:p>
            <a:r>
              <a:rPr lang="en-US" b="1" dirty="0" smtClean="0">
                <a:latin typeface="Times New Roman" pitchFamily="18" charset="0"/>
                <a:cs typeface="Times New Roman" pitchFamily="18" charset="0"/>
              </a:rPr>
              <a:t>RNA polymerase </a:t>
            </a:r>
            <a:r>
              <a:rPr lang="en-US" b="1" dirty="0" err="1" smtClean="0">
                <a:latin typeface="Times New Roman" pitchFamily="18" charset="0"/>
                <a:cs typeface="Times New Roman" pitchFamily="18" charset="0"/>
              </a:rPr>
              <a:t>holoenzyme</a:t>
            </a:r>
            <a:r>
              <a:rPr lang="en-US" b="1" dirty="0" smtClean="0">
                <a:latin typeface="Times New Roman" pitchFamily="18" charset="0"/>
                <a:cs typeface="Times New Roman" pitchFamily="18" charset="0"/>
              </a:rPr>
              <a:t> from T. </a:t>
            </a:r>
            <a:r>
              <a:rPr lang="en-US" b="1" dirty="0" err="1" smtClean="0">
                <a:latin typeface="Times New Roman" pitchFamily="18" charset="0"/>
                <a:cs typeface="Times New Roman" pitchFamily="18" charset="0"/>
              </a:rPr>
              <a:t>aquaticus</a:t>
            </a:r>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(in purple is </a:t>
            </a:r>
            <a:r>
              <a:rPr lang="en-US" b="1" dirty="0" smtClean="0">
                <a:latin typeface="Symbol" pitchFamily="18" charset="2"/>
                <a:cs typeface="Times New Roman" pitchFamily="18" charset="0"/>
              </a:rPr>
              <a:t>s</a:t>
            </a:r>
            <a:r>
              <a:rPr lang="en-US" b="1" dirty="0" smtClean="0">
                <a:latin typeface="Times New Roman" pitchFamily="18" charset="0"/>
                <a:cs typeface="Times New Roman" pitchFamily="18" charset="0"/>
              </a:rPr>
              <a:t>70 subunit that recognize promoter)</a:t>
            </a:r>
            <a:endParaRPr lang="en-US"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Watson_TEMP">
  <a:themeElements>
    <a:clrScheme name="Wats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atson_TEM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Wats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son_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tson_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son_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son_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son_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son_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son_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son_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son_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son_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son_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HD:Users:vbrucja:Desktop:WATSON_IMAGE_PRES:Watson_TEMP.pot</Template>
  <TotalTime>334</TotalTime>
  <Words>1141</Words>
  <Application>Microsoft Office PowerPoint</Application>
  <PresentationFormat>On-screen Show (4:3)</PresentationFormat>
  <Paragraphs>97</Paragraphs>
  <Slides>46</Slides>
  <Notes>10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Watson_TEMP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Pearson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12_Figure01.jpg</dc:title>
  <dc:creator>James Bruce</dc:creator>
  <cp:lastModifiedBy>junghuei</cp:lastModifiedBy>
  <cp:revision>73</cp:revision>
  <dcterms:created xsi:type="dcterms:W3CDTF">2008-01-29T01:45:38Z</dcterms:created>
  <dcterms:modified xsi:type="dcterms:W3CDTF">2012-04-05T13:00:36Z</dcterms:modified>
</cp:coreProperties>
</file>